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84" r:id="rId4"/>
    <p:sldMasterId id="2147484470" r:id="rId5"/>
    <p:sldMasterId id="2147484482" r:id="rId6"/>
    <p:sldMasterId id="2147484483" r:id="rId7"/>
    <p:sldMasterId id="2147484489" r:id="rId8"/>
  </p:sldMasterIdLst>
  <p:notesMasterIdLst>
    <p:notesMasterId r:id="rId34"/>
  </p:notesMasterIdLst>
  <p:handoutMasterIdLst>
    <p:handoutMasterId r:id="rId35"/>
  </p:handoutMasterIdLst>
  <p:sldIdLst>
    <p:sldId id="262" r:id="rId9"/>
    <p:sldId id="273" r:id="rId10"/>
    <p:sldId id="995" r:id="rId11"/>
    <p:sldId id="867" r:id="rId12"/>
    <p:sldId id="1126" r:id="rId13"/>
    <p:sldId id="996" r:id="rId14"/>
    <p:sldId id="997" r:id="rId15"/>
    <p:sldId id="999" r:id="rId16"/>
    <p:sldId id="998" r:id="rId17"/>
    <p:sldId id="1073" r:id="rId18"/>
    <p:sldId id="1077" r:id="rId19"/>
    <p:sldId id="1074" r:id="rId20"/>
    <p:sldId id="1125" r:id="rId21"/>
    <p:sldId id="1075" r:id="rId22"/>
    <p:sldId id="1076" r:id="rId23"/>
    <p:sldId id="1120" r:id="rId24"/>
    <p:sldId id="1119" r:id="rId25"/>
    <p:sldId id="1078" r:id="rId26"/>
    <p:sldId id="1081" r:id="rId27"/>
    <p:sldId id="1123" r:id="rId28"/>
    <p:sldId id="1122" r:id="rId29"/>
    <p:sldId id="1121" r:id="rId30"/>
    <p:sldId id="1124" r:id="rId31"/>
    <p:sldId id="1095" r:id="rId32"/>
    <p:sldId id="1101" r:id="rId33"/>
  </p:sldIdLst>
  <p:sldSz cx="12192000" cy="6858000"/>
  <p:notesSz cx="6858000" cy="13906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ADF7C6E3-E5D9-3741-827B-41842564F13B}">
          <p14:sldIdLst>
            <p14:sldId id="262"/>
          </p14:sldIdLst>
        </p14:section>
        <p14:section name="Content" id="{F83D9AC9-60D1-AC4F-969C-EA7A3C0F9253}">
          <p14:sldIdLst>
            <p14:sldId id="273"/>
            <p14:sldId id="995"/>
            <p14:sldId id="867"/>
            <p14:sldId id="1126"/>
            <p14:sldId id="996"/>
            <p14:sldId id="997"/>
            <p14:sldId id="999"/>
            <p14:sldId id="998"/>
            <p14:sldId id="1073"/>
            <p14:sldId id="1077"/>
            <p14:sldId id="1074"/>
            <p14:sldId id="1125"/>
            <p14:sldId id="1075"/>
            <p14:sldId id="1076"/>
            <p14:sldId id="1120"/>
            <p14:sldId id="1119"/>
            <p14:sldId id="1078"/>
            <p14:sldId id="1081"/>
            <p14:sldId id="1123"/>
            <p14:sldId id="1122"/>
            <p14:sldId id="1121"/>
            <p14:sldId id="1124"/>
            <p14:sldId id="1095"/>
            <p14:sldId id="1101"/>
          </p14:sldIdLst>
        </p14:section>
      </p14:sectionLst>
    </p:ext>
    <p:ext uri="{EFAFB233-063F-42B5-8137-9DF3F51BA10A}">
      <p15:sldGuideLst xmlns:p15="http://schemas.microsoft.com/office/powerpoint/2012/main">
        <p15:guide id="1" orient="horz" pos="1632" userDrawn="1">
          <p15:clr>
            <a:srgbClr val="A4A3A4"/>
          </p15:clr>
        </p15:guide>
        <p15:guide id="2" pos="1752" userDrawn="1">
          <p15:clr>
            <a:srgbClr val="A4A3A4"/>
          </p15:clr>
        </p15:guide>
        <p15:guide id="3" pos="144" userDrawn="1">
          <p15:clr>
            <a:srgbClr val="A4A3A4"/>
          </p15:clr>
        </p15:guide>
        <p15:guide id="4" pos="7560" userDrawn="1">
          <p15:clr>
            <a:srgbClr val="A4A3A4"/>
          </p15:clr>
        </p15:guide>
        <p15:guide id="5" orient="horz" pos="744" userDrawn="1">
          <p15:clr>
            <a:srgbClr val="A4A3A4"/>
          </p15:clr>
        </p15:guide>
        <p15:guide id="6" orient="horz" pos="2568" userDrawn="1">
          <p15:clr>
            <a:srgbClr val="A4A3A4"/>
          </p15:clr>
        </p15:guide>
        <p15:guide id="7" orient="horz" pos="864" userDrawn="1">
          <p15:clr>
            <a:srgbClr val="A4A3A4"/>
          </p15:clr>
        </p15:guide>
        <p15:guide id="8"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25D79E-9378-09AA-869B-E395887F811F}" name="Purvi Lalwani" initials="PL" userId="S::plalwani@reisystems.com::62771d37-8e28-4aeb-945d-7bca7058b961" providerId="AD"/>
  <p188:author id="{F25098D3-196C-1630-1ED2-864D224778EE}" name="Barrett, Sarah (HRSA)" initials="BS(" userId="S::SBarrett@HRSA.Gov::d5143660-6255-429a-9a25-41a54ed8d3d5" providerId="AD"/>
  <p188:author id="{386EE5D5-9F72-5911-7E1E-FBB5B609DBDC}" name="Shweta Kaushik" initials="SK" userId="S::shweta.kaushik@reisystems.com::67a2833f-1d7d-4e48-9d45-23d3b91601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iraj Kothari" initials="VK" lastIdx="5" clrIdx="0">
    <p:extLst>
      <p:ext uri="{19B8F6BF-5375-455C-9EA6-DF929625EA0E}">
        <p15:presenceInfo xmlns:p15="http://schemas.microsoft.com/office/powerpoint/2012/main" userId="S-1-5-21-3139961691-2046080641-2004579825-2246" providerId="AD"/>
      </p:ext>
    </p:extLst>
  </p:cmAuthor>
  <p:cmAuthor id="2" name="Anubhav Bansal" initials="AB" lastIdx="16" clrIdx="1">
    <p:extLst>
      <p:ext uri="{19B8F6BF-5375-455C-9EA6-DF929625EA0E}">
        <p15:presenceInfo xmlns:p15="http://schemas.microsoft.com/office/powerpoint/2012/main" userId="S::anubhav.bansal@reisystems.com::9b16bea6-595f-48f0-8a3d-17723f1c8f39" providerId="AD"/>
      </p:ext>
    </p:extLst>
  </p:cmAuthor>
  <p:cmAuthor id="3" name="Tamika Becton" initials="TB" lastIdx="3" clrIdx="2">
    <p:extLst>
      <p:ext uri="{19B8F6BF-5375-455C-9EA6-DF929625EA0E}">
        <p15:presenceInfo xmlns:p15="http://schemas.microsoft.com/office/powerpoint/2012/main" userId="S::tamika.becton@reisystems.com::b08e899e-c0b0-4fe6-9297-414a1ce2fa81" providerId="AD"/>
      </p:ext>
    </p:extLst>
  </p:cmAuthor>
  <p:cmAuthor id="4" name="Rizwan Ansari" initials="RA" lastIdx="1" clrIdx="3">
    <p:extLst>
      <p:ext uri="{19B8F6BF-5375-455C-9EA6-DF929625EA0E}">
        <p15:presenceInfo xmlns:p15="http://schemas.microsoft.com/office/powerpoint/2012/main" userId="S::rizwan.ansari@reisystems.com::5e73e9bb-a7f2-4987-ac70-84664f5137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E9EBF5"/>
    <a:srgbClr val="004F82"/>
    <a:srgbClr val="E9CCB2"/>
    <a:srgbClr val="2D323C"/>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571" autoAdjust="0"/>
  </p:normalViewPr>
  <p:slideViewPr>
    <p:cSldViewPr snapToGrid="0">
      <p:cViewPr varScale="1">
        <p:scale>
          <a:sx n="65" d="100"/>
          <a:sy n="65" d="100"/>
        </p:scale>
        <p:origin x="1330" y="38"/>
      </p:cViewPr>
      <p:guideLst>
        <p:guide orient="horz" pos="1632"/>
        <p:guide pos="1752"/>
        <p:guide pos="144"/>
        <p:guide pos="7560"/>
        <p:guide orient="horz" pos="744"/>
        <p:guide orient="horz" pos="2568"/>
        <p:guide orient="horz" pos="864"/>
        <p:guide pos="3840"/>
      </p:guideLst>
    </p:cSldViewPr>
  </p:slideViewPr>
  <p:notesTextViewPr>
    <p:cViewPr>
      <p:scale>
        <a:sx n="1" d="1"/>
        <a:sy n="1" d="1"/>
      </p:scale>
      <p:origin x="0" y="0"/>
    </p:cViewPr>
  </p:notesTextViewPr>
  <p:notesViewPr>
    <p:cSldViewPr snapToGrid="0">
      <p:cViewPr>
        <p:scale>
          <a:sx n="1" d="2"/>
          <a:sy n="1" d="2"/>
        </p:scale>
        <p:origin x="4632" y="21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B13DD32-2A02-4CEF-B0C9-7C2761E98E99}" type="datetimeFigureOut">
              <a:rPr lang="en-US" smtClean="0"/>
              <a:t>7/12/2024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255F1D1-FB35-435E-9D78-2248451254AF}" type="slidenum">
              <a:rPr lang="en-US" smtClean="0"/>
              <a:t>‹#›</a:t>
            </a:fld>
            <a:endParaRPr lang="en-US"/>
          </a:p>
        </p:txBody>
      </p:sp>
    </p:spTree>
    <p:extLst>
      <p:ext uri="{BB962C8B-B14F-4D97-AF65-F5344CB8AC3E}">
        <p14:creationId xmlns:p14="http://schemas.microsoft.com/office/powerpoint/2010/main" val="2304039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FD6C48D-DA1A-DE48-A0C0-98E35C898B9E}" type="datetimeFigureOut">
              <a:rPr lang="en-US" smtClean="0"/>
              <a:t>7/12/2024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162E84-1261-3642-A29E-F77B11507CA4}" type="slidenum">
              <a:rPr lang="en-US" smtClean="0"/>
              <a:t>‹#›</a:t>
            </a:fld>
            <a:endParaRPr lang="en-US"/>
          </a:p>
        </p:txBody>
      </p:sp>
    </p:spTree>
    <p:extLst>
      <p:ext uri="{BB962C8B-B14F-4D97-AF65-F5344CB8AC3E}">
        <p14:creationId xmlns:p14="http://schemas.microsoft.com/office/powerpoint/2010/main" val="139883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HealthyStartData@hrsa.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Good</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afternoon.</a:t>
            </a:r>
            <a:r>
              <a:rPr lang="en-US" sz="1800" spc="-5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On</a:t>
            </a:r>
            <a:r>
              <a:rPr lang="en-US" sz="1800" spc="-3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behalf</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of</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MCHB</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and</a:t>
            </a:r>
            <a:r>
              <a:rPr lang="en-US" sz="1800" spc="-5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REI</a:t>
            </a:r>
            <a:r>
              <a:rPr lang="en-US" sz="1800" spc="-4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Systems</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development</a:t>
            </a:r>
            <a:r>
              <a:rPr lang="en-US" sz="1800" spc="-3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team,</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welcome and thank you for attending today’s Healthy Start Monitoring and Evaluation Data System - </a:t>
            </a:r>
            <a:r>
              <a:rPr lang="en-US" sz="1800" dirty="0"/>
              <a:t>HSMED Validation Tool Training</a:t>
            </a:r>
            <a:r>
              <a:rPr lang="en-US" sz="1800" dirty="0">
                <a:effectLst/>
                <a:latin typeface="Calibri" panose="020F0502020204030204" pitchFamily="34"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a:t>
            </a:fld>
            <a:endParaRPr lang="en-US"/>
          </a:p>
        </p:txBody>
      </p:sp>
    </p:spTree>
    <p:extLst>
      <p:ext uri="{BB962C8B-B14F-4D97-AF65-F5344CB8AC3E}">
        <p14:creationId xmlns:p14="http://schemas.microsoft.com/office/powerpoint/2010/main" val="376930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The Healthy Start forms that can be uploaded and tested using the HSMED validation tool are</a:t>
            </a:r>
          </a:p>
          <a:p>
            <a:pPr marL="457200" lvl="0" indent="-457200">
              <a:buFont typeface="Arial" panose="020B0604020202020204" pitchFamily="34" charset="0"/>
              <a:buChar char="•"/>
            </a:pPr>
            <a:r>
              <a:rPr lang="en-US" sz="2800" dirty="0"/>
              <a:t>Demographic Form</a:t>
            </a:r>
          </a:p>
          <a:p>
            <a:pPr marL="457200" lvl="0" indent="-457200">
              <a:buFont typeface="Arial" panose="020B0604020202020204" pitchFamily="34" charset="0"/>
              <a:buChar char="•"/>
            </a:pPr>
            <a:r>
              <a:rPr lang="en-US" sz="2800" dirty="0"/>
              <a:t>Background Form</a:t>
            </a:r>
          </a:p>
          <a:p>
            <a:pPr marL="457200" lvl="0" indent="-457200">
              <a:buFont typeface="Arial" panose="020B0604020202020204" pitchFamily="34" charset="0"/>
              <a:buChar char="•"/>
            </a:pPr>
            <a:r>
              <a:rPr lang="en-US" sz="2800" dirty="0"/>
              <a:t>Prenatal Form</a:t>
            </a:r>
          </a:p>
          <a:p>
            <a:pPr marL="457200" lvl="0" indent="-457200">
              <a:buFont typeface="Arial" panose="020B0604020202020204" pitchFamily="34" charset="0"/>
              <a:buChar char="•"/>
            </a:pPr>
            <a:r>
              <a:rPr lang="en-US" sz="2800" dirty="0"/>
              <a:t>Parent/Child Form</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10</a:t>
            </a:fld>
            <a:endParaRPr lang="en-US" dirty="0"/>
          </a:p>
        </p:txBody>
      </p:sp>
    </p:spTree>
    <p:extLst>
      <p:ext uri="{BB962C8B-B14F-4D97-AF65-F5344CB8AC3E}">
        <p14:creationId xmlns:p14="http://schemas.microsoft.com/office/powerpoint/2010/main" val="342462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On the HSMED Validation Tool page, you can confirm your grant information and upload files for your report to test. </a:t>
            </a:r>
          </a:p>
          <a:p>
            <a:r>
              <a:rPr lang="en-US" dirty="0"/>
              <a:t>Select the Healthy Start form you are uploading and click “Select Files” to select the file you would like to upload. </a:t>
            </a:r>
          </a:p>
          <a:p>
            <a:r>
              <a:rPr lang="en-US" dirty="0"/>
              <a:t>You may also drag a file into the drop area to upload. However, Internet Explorer does not allow you to drag and drop. If you choose to use IE, you will be required to select files using the “Select Files” button.</a:t>
            </a:r>
          </a:p>
          <a:p>
            <a:endParaRPr lang="en-US" dirty="0"/>
          </a:p>
          <a:p>
            <a:r>
              <a:rPr lang="en-US" dirty="0"/>
              <a:t>HSMED Validation Tool accepts files in both CSV and XML format.</a:t>
            </a:r>
          </a:p>
        </p:txBody>
      </p:sp>
      <p:sp>
        <p:nvSpPr>
          <p:cNvPr id="4" name="Slide Number Placeholder 3"/>
          <p:cNvSpPr>
            <a:spLocks noGrp="1"/>
          </p:cNvSpPr>
          <p:nvPr>
            <p:ph type="sldNum" sz="quarter" idx="5"/>
          </p:nvPr>
        </p:nvSpPr>
        <p:spPr/>
        <p:txBody>
          <a:bodyPr/>
          <a:lstStyle/>
          <a:p>
            <a:fld id="{B4162E84-1261-3642-A29E-F77B11507CA4}" type="slidenum">
              <a:rPr lang="en-US" smtClean="0"/>
              <a:t>11</a:t>
            </a:fld>
            <a:endParaRPr lang="en-US" dirty="0"/>
          </a:p>
        </p:txBody>
      </p:sp>
    </p:spTree>
    <p:extLst>
      <p:ext uri="{BB962C8B-B14F-4D97-AF65-F5344CB8AC3E}">
        <p14:creationId xmlns:p14="http://schemas.microsoft.com/office/powerpoint/2010/main" val="232637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Once you’ve selected a file, you will see it show directly underneath the upload box. You will not be able to select additional files or drag new files into the upload area, since you can upload only one file at a time. </a:t>
            </a:r>
            <a:r>
              <a:rPr lang="en-US" dirty="0">
                <a:solidFill>
                  <a:schemeClr val="tx1">
                    <a:lumMod val="75000"/>
                    <a:lumOff val="25000"/>
                  </a:schemeClr>
                </a:solidFill>
                <a:latin typeface="Franklin Gothic Book"/>
                <a:ea typeface="+mn-ea"/>
                <a:cs typeface="+mn-cs"/>
              </a:rPr>
              <a:t>The HSMED validation tool doesn’t Save files that are uploaded but you must click the “Save” button to access the “Delete” button.</a:t>
            </a:r>
            <a:endParaRPr lang="en-US" dirty="0"/>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12</a:t>
            </a:fld>
            <a:endParaRPr lang="en-US" dirty="0"/>
          </a:p>
        </p:txBody>
      </p:sp>
    </p:spTree>
    <p:extLst>
      <p:ext uri="{BB962C8B-B14F-4D97-AF65-F5344CB8AC3E}">
        <p14:creationId xmlns:p14="http://schemas.microsoft.com/office/powerpoint/2010/main" val="2899229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Once you click on “Save” button, you will see the file show directly underneath the upload box. You may click “Delete” to remove the file and attach a new file. </a:t>
            </a:r>
          </a:p>
          <a:p>
            <a:endParaRPr lang="en-US" dirty="0"/>
          </a:p>
          <a:p>
            <a:r>
              <a:rPr lang="en-US" dirty="0"/>
              <a:t>The “Edit” button does not provide any additional functionality in the HSMED system. Values entered in the description field that shows when you click “Edit” are not saved to HSMED. This button is a legacy function that is sometimes used for other reports on EHBs, but it does not provide any function in HSMED.</a:t>
            </a:r>
          </a:p>
          <a:p>
            <a:endParaRPr lang="en-US" dirty="0"/>
          </a:p>
          <a:p>
            <a:r>
              <a:rPr lang="en-US" dirty="0"/>
              <a:t>Once you’ve selected the correct file, click “Validate” to initiate validation of the file.</a:t>
            </a:r>
          </a:p>
        </p:txBody>
      </p:sp>
      <p:sp>
        <p:nvSpPr>
          <p:cNvPr id="4" name="Slide Number Placeholder 3"/>
          <p:cNvSpPr>
            <a:spLocks noGrp="1"/>
          </p:cNvSpPr>
          <p:nvPr>
            <p:ph type="sldNum" sz="quarter" idx="5"/>
          </p:nvPr>
        </p:nvSpPr>
        <p:spPr/>
        <p:txBody>
          <a:bodyPr/>
          <a:lstStyle/>
          <a:p>
            <a:fld id="{B4162E84-1261-3642-A29E-F77B11507CA4}" type="slidenum">
              <a:rPr lang="en-US" smtClean="0"/>
              <a:t>13</a:t>
            </a:fld>
            <a:endParaRPr lang="en-US" dirty="0"/>
          </a:p>
        </p:txBody>
      </p:sp>
    </p:spTree>
    <p:extLst>
      <p:ext uri="{BB962C8B-B14F-4D97-AF65-F5344CB8AC3E}">
        <p14:creationId xmlns:p14="http://schemas.microsoft.com/office/powerpoint/2010/main" val="4164999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When you click validate, your file will undergo a quick schema validation. If your file does not follow schema requirements, including required fields, allowed values, and allowed number of occurrences, then schema errors will be shown in red on the upload file page. </a:t>
            </a:r>
          </a:p>
          <a:p>
            <a:endParaRPr lang="en-US" dirty="0"/>
          </a:p>
          <a:p>
            <a:r>
              <a:rPr lang="en-US" dirty="0"/>
              <a:t>To view requirements for each of the data elements, you can click “Download Implementation guides” to download a copy of the most current implementation guides.</a:t>
            </a:r>
          </a:p>
          <a:p>
            <a:endParaRPr lang="en-US" dirty="0"/>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14</a:t>
            </a:fld>
            <a:endParaRPr lang="en-US" dirty="0"/>
          </a:p>
        </p:txBody>
      </p:sp>
    </p:spTree>
    <p:extLst>
      <p:ext uri="{BB962C8B-B14F-4D97-AF65-F5344CB8AC3E}">
        <p14:creationId xmlns:p14="http://schemas.microsoft.com/office/powerpoint/2010/main" val="2248244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latin typeface="Franklin Gothic Book"/>
              </a:rPr>
              <a:t>Now let’s talk about the schema validations that will display on HSMED Validation Tool page if the uploaded file has the errors.</a:t>
            </a:r>
          </a:p>
          <a:p>
            <a:endParaRPr lang="en-US" sz="1200" dirty="0">
              <a:solidFill>
                <a:schemeClr val="tx1">
                  <a:lumMod val="75000"/>
                  <a:lumOff val="25000"/>
                </a:schemeClr>
              </a:solidFill>
              <a:latin typeface="Franklin Gothic Book"/>
            </a:endParaRPr>
          </a:p>
          <a:p>
            <a:r>
              <a:rPr lang="en-US" sz="1200" dirty="0">
                <a:solidFill>
                  <a:schemeClr val="tx1">
                    <a:lumMod val="75000"/>
                    <a:lumOff val="25000"/>
                  </a:schemeClr>
                </a:solidFill>
                <a:latin typeface="Franklin Gothic Book"/>
              </a:rPr>
              <a:t>For the XML files that will be uploaded using the validation tool, schema validations will occur if any of the following scenarios occurs in file:</a:t>
            </a: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4472C4"/>
                </a:highlight>
                <a:latin typeface="Franklin Gothic Book" panose="020B0503020102020204" pitchFamily="34" charset="0"/>
              </a:rPr>
              <a:t>Blank node in the XML file</a:t>
            </a:r>
            <a:endParaRPr lang="en-US" sz="1800" b="0" i="0" u="none" strike="noStrike" dirty="0">
              <a:effectLst/>
              <a:highlight>
                <a:srgbClr val="4472C4"/>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Incorrect/Missing XML file’s beginning/ending tags (root nodes)</a:t>
            </a:r>
            <a:endParaRPr lang="en-US" sz="1800" b="0" i="0" u="none" strike="noStrike" dirty="0">
              <a:effectLst/>
              <a:highlight>
                <a:srgbClr val="CFD5EA"/>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E9EBF5"/>
                </a:highlight>
                <a:latin typeface="Franklin Gothic Book" panose="020B0503020102020204" pitchFamily="34" charset="0"/>
              </a:rPr>
              <a:t>Incorrect element name</a:t>
            </a:r>
            <a:endParaRPr lang="en-US" sz="1800" b="0" i="0" u="none" strike="noStrike" dirty="0">
              <a:effectLst/>
              <a:highlight>
                <a:srgbClr val="E9EBF5"/>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The element name is missing in XML file</a:t>
            </a:r>
            <a:endParaRPr lang="en-US" sz="1800" b="0" i="0" u="none" strike="noStrike" dirty="0">
              <a:effectLst/>
              <a:highlight>
                <a:srgbClr val="CFD5EA"/>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E9EBF5"/>
                </a:highlight>
                <a:latin typeface="Franklin Gothic Book" panose="020B0503020102020204" pitchFamily="34" charset="0"/>
              </a:rPr>
              <a:t>Incorrect capitalization of header in CSV/XML file</a:t>
            </a:r>
            <a:endParaRPr lang="en-US" sz="1800" b="0" i="0" u="none" strike="noStrike" dirty="0">
              <a:effectLst/>
              <a:highlight>
                <a:srgbClr val="E9EBF5"/>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Invalid values for an element</a:t>
            </a:r>
            <a:endParaRPr lang="en-US" sz="1800" b="0" i="0" u="none" strike="noStrike" dirty="0">
              <a:effectLst/>
              <a:highlight>
                <a:srgbClr val="CFD5EA"/>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E9EBF5"/>
                </a:highlight>
                <a:latin typeface="Franklin Gothic Book" panose="020B0503020102020204" pitchFamily="34" charset="0"/>
              </a:rPr>
              <a:t>Missing value for required field</a:t>
            </a:r>
            <a:endParaRPr lang="en-US" sz="1800" b="0" i="0" u="none" strike="noStrike" dirty="0">
              <a:effectLst/>
              <a:highlight>
                <a:srgbClr val="E9EBF5"/>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Incorrect Date in Date elements</a:t>
            </a:r>
            <a:endParaRPr lang="en-US" sz="1800" b="0" i="0" u="none" strike="noStrike" dirty="0">
              <a:effectLst/>
              <a:highlight>
                <a:srgbClr val="CFD5EA"/>
              </a:highlight>
              <a:latin typeface="Arial" panose="020B060402020202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Franklin Gothic Book"/>
              </a:rPr>
              <a:t>For the CSV files that will be uploaded using the validation tool, schema validations will occur if any of the following scenarios occurs in file:</a:t>
            </a: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4472C4"/>
                </a:highlight>
                <a:latin typeface="Franklin Gothic Book" panose="020B0503020102020204" pitchFamily="34" charset="0"/>
              </a:rPr>
              <a:t>Special Char “|” in CSV file</a:t>
            </a:r>
            <a:endParaRPr lang="en-US" sz="1800" b="0" i="0" u="none" strike="noStrike" dirty="0">
              <a:effectLst/>
              <a:highlight>
                <a:srgbClr val="4472C4"/>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Duplicate, Incorrect or blank element header in uploaded CSV file</a:t>
            </a:r>
            <a:endParaRPr lang="en-US" sz="1800" b="0" i="0" u="none" strike="noStrike" dirty="0">
              <a:effectLst/>
              <a:highlight>
                <a:srgbClr val="CFD5EA"/>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E9EBF5"/>
                </a:highlight>
                <a:latin typeface="Franklin Gothic Book" panose="020B0503020102020204" pitchFamily="34" charset="0"/>
              </a:rPr>
              <a:t>Missing header in uploaded CSV file</a:t>
            </a:r>
            <a:endParaRPr lang="en-US" sz="1800" b="0" i="0" u="none" strike="noStrike" dirty="0">
              <a:effectLst/>
              <a:highlight>
                <a:srgbClr val="E9EBF5"/>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Special characters (,), (&amp;), (&lt;) present in CSV file.</a:t>
            </a:r>
            <a:endParaRPr lang="en-US" sz="1800" b="0" i="0" u="none" strike="noStrike" dirty="0">
              <a:effectLst/>
              <a:highlight>
                <a:srgbClr val="CFD5EA"/>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E9EBF5"/>
                </a:highlight>
                <a:latin typeface="Franklin Gothic Book" panose="020B0503020102020204" pitchFamily="34" charset="0"/>
              </a:rPr>
              <a:t>Incorrect capitalization of header in CSV/XML file</a:t>
            </a:r>
            <a:endParaRPr lang="en-US" sz="1800" b="0" i="0" u="none" strike="noStrike" dirty="0">
              <a:effectLst/>
              <a:highlight>
                <a:srgbClr val="E9EBF5"/>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Invalid values for an element</a:t>
            </a:r>
            <a:endParaRPr lang="en-US" sz="1800" b="0" i="0" u="none" strike="noStrike" dirty="0">
              <a:effectLst/>
              <a:highlight>
                <a:srgbClr val="CFD5EA"/>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E9EBF5"/>
                </a:highlight>
                <a:latin typeface="Franklin Gothic Book" panose="020B0503020102020204" pitchFamily="34" charset="0"/>
              </a:rPr>
              <a:t>Missing value for required field</a:t>
            </a:r>
            <a:endParaRPr lang="en-US" sz="1800" b="0" i="0" u="none" strike="noStrike" dirty="0">
              <a:effectLst/>
              <a:highlight>
                <a:srgbClr val="E9EBF5"/>
              </a:highlight>
              <a:latin typeface="Arial" panose="020B0604020202020204" pitchFamily="34" charset="0"/>
            </a:endParaRPr>
          </a:p>
          <a:p>
            <a:pPr marL="285750" indent="-285750" algn="l" rtl="0" eaLnBrk="1" fontAlgn="t" latinLnBrk="0" hangingPunct="1">
              <a:spcBef>
                <a:spcPts val="0"/>
              </a:spcBef>
              <a:spcAft>
                <a:spcPts val="0"/>
              </a:spcAft>
              <a:buFont typeface="Arial" panose="020B0604020202020204" pitchFamily="34" charset="0"/>
              <a:buChar char="•"/>
            </a:pPr>
            <a:r>
              <a:rPr lang="en-US" sz="1800" b="0" i="0" u="none" strike="noStrike" kern="1200" dirty="0">
                <a:solidFill>
                  <a:srgbClr val="000000"/>
                </a:solidFill>
                <a:effectLst/>
                <a:highlight>
                  <a:srgbClr val="CFD5EA"/>
                </a:highlight>
                <a:latin typeface="Franklin Gothic Book" panose="020B0503020102020204" pitchFamily="34" charset="0"/>
              </a:rPr>
              <a:t>Incorrect Date in Date elements</a:t>
            </a:r>
            <a:endParaRPr lang="en-US" sz="1800" b="0" i="0" u="none" strike="noStrike" dirty="0">
              <a:effectLst/>
              <a:highlight>
                <a:srgbClr val="CFD5EA"/>
              </a:highligh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Franklin Gothic Book"/>
            </a:endParaRP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15</a:t>
            </a:fld>
            <a:endParaRPr lang="en-US"/>
          </a:p>
        </p:txBody>
      </p:sp>
    </p:spTree>
    <p:extLst>
      <p:ext uri="{BB962C8B-B14F-4D97-AF65-F5344CB8AC3E}">
        <p14:creationId xmlns:p14="http://schemas.microsoft.com/office/powerpoint/2010/main" val="151167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If your file passes schema check, a success message in a green box will appear on the top of the HSMED Validation Tool page indicating that the file has successfully passed schema validation and data validations (excluding the PPUID and other forms dependent data validations).</a:t>
            </a:r>
          </a:p>
          <a:p>
            <a:endParaRPr lang="en-US" dirty="0"/>
          </a:p>
          <a:p>
            <a:r>
              <a:rPr lang="en-US" dirty="0"/>
              <a:t>You can update this file with a valid ORG ID to upload successfully in HSMED system using “Upload file” page later. </a:t>
            </a:r>
          </a:p>
          <a:p>
            <a:r>
              <a:rPr lang="en-US" dirty="0"/>
              <a:t>You are welcome to leave the page at this time and work on other reports or other business, as needed. </a:t>
            </a:r>
          </a:p>
        </p:txBody>
      </p:sp>
      <p:sp>
        <p:nvSpPr>
          <p:cNvPr id="4" name="Slide Number Placeholder 3"/>
          <p:cNvSpPr>
            <a:spLocks noGrp="1"/>
          </p:cNvSpPr>
          <p:nvPr>
            <p:ph type="sldNum" sz="quarter" idx="5"/>
          </p:nvPr>
        </p:nvSpPr>
        <p:spPr/>
        <p:txBody>
          <a:bodyPr/>
          <a:lstStyle/>
          <a:p>
            <a:fld id="{B4162E84-1261-3642-A29E-F77B11507CA4}" type="slidenum">
              <a:rPr lang="en-US" smtClean="0"/>
              <a:t>16</a:t>
            </a:fld>
            <a:endParaRPr lang="en-US" dirty="0"/>
          </a:p>
        </p:txBody>
      </p:sp>
    </p:spTree>
    <p:extLst>
      <p:ext uri="{BB962C8B-B14F-4D97-AF65-F5344CB8AC3E}">
        <p14:creationId xmlns:p14="http://schemas.microsoft.com/office/powerpoint/2010/main" val="354656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the file passes schema check but have data validations, the system will redirect you to the </a:t>
            </a:r>
            <a:r>
              <a:rPr lang="en-US" b="1" dirty="0">
                <a:solidFill>
                  <a:srgbClr val="C00000"/>
                </a:solidFill>
              </a:rPr>
              <a:t>Data Validation Report </a:t>
            </a:r>
            <a:r>
              <a:rPr lang="en-US" dirty="0"/>
              <a:t>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the </a:t>
            </a:r>
            <a:r>
              <a:rPr lang="en-US" b="1" dirty="0">
                <a:solidFill>
                  <a:srgbClr val="C00000"/>
                </a:solidFill>
              </a:rPr>
              <a:t>Data Validation Report </a:t>
            </a:r>
            <a:r>
              <a:rPr lang="en-US" dirty="0"/>
              <a:t>page before we move on to data validations. This page provides a list of the data validations found in the uploaded file and displays the following column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PPUID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Validation Type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Element Name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Message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17</a:t>
            </a:fld>
            <a:endParaRPr lang="en-US" dirty="0"/>
          </a:p>
        </p:txBody>
      </p:sp>
    </p:spTree>
    <p:extLst>
      <p:ext uri="{BB962C8B-B14F-4D97-AF65-F5344CB8AC3E}">
        <p14:creationId xmlns:p14="http://schemas.microsoft.com/office/powerpoint/2010/main" val="315054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On the validation report page, validations are grouped by PPUID and show the PPUID in which the data issue is present. </a:t>
            </a:r>
          </a:p>
          <a:p>
            <a:r>
              <a:rPr lang="en-US" dirty="0"/>
              <a:t>Each validation will also show the validation type (like error, warning, or alert) and a message regarding the issue present in the data.</a:t>
            </a:r>
          </a:p>
          <a:p>
            <a:endParaRPr lang="en-US" dirty="0"/>
          </a:p>
          <a:p>
            <a:r>
              <a:rPr lang="en-US" dirty="0"/>
              <a:t>Validations can be filtered by typing in the fields directly below the column headers or searched using the search function.</a:t>
            </a:r>
          </a:p>
        </p:txBody>
      </p:sp>
      <p:sp>
        <p:nvSpPr>
          <p:cNvPr id="4" name="Slide Number Placeholder 3"/>
          <p:cNvSpPr>
            <a:spLocks noGrp="1"/>
          </p:cNvSpPr>
          <p:nvPr>
            <p:ph type="sldNum" sz="quarter" idx="5"/>
          </p:nvPr>
        </p:nvSpPr>
        <p:spPr/>
        <p:txBody>
          <a:bodyPr/>
          <a:lstStyle/>
          <a:p>
            <a:fld id="{B4162E84-1261-3642-A29E-F77B11507CA4}" type="slidenum">
              <a:rPr lang="en-US" smtClean="0"/>
              <a:t>18</a:t>
            </a:fld>
            <a:endParaRPr lang="en-US" dirty="0"/>
          </a:p>
        </p:txBody>
      </p:sp>
    </p:spTree>
    <p:extLst>
      <p:ext uri="{BB962C8B-B14F-4D97-AF65-F5344CB8AC3E}">
        <p14:creationId xmlns:p14="http://schemas.microsoft.com/office/powerpoint/2010/main" val="47523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talk about the data validation checks that you might see when uploading your files.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Errors</a:t>
            </a:r>
            <a:r>
              <a:rPr lang="en-US" dirty="0"/>
              <a:t> are major issues with the data that must be resolved before the report can be successfully uploaded.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Warnings</a:t>
            </a:r>
            <a:r>
              <a:rPr lang="en-US" dirty="0"/>
              <a:t> are also major issues with the data, however MCHB has provided an opportunity for grantees to provide justifications for these data issues rather than requiring grantees to correct the data. Users must either correct their data or enter a justification comment in the appropriate Warning Comment field and then reupload their file to the system and resolve any warnings.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Alerts </a:t>
            </a:r>
            <a:r>
              <a:rPr lang="en-US" dirty="0"/>
              <a:t>are minor data issues that highlight key data elements that MCHB has prioritized. Alerts may show even when the data submitted is correct. They can be considered reminders for grantees to review key data elements for accuracy and completeness. Files with only alerts have been successfully submitted using HSMED validation tool, and do not need to be reuploaded with changes. Users are also not required to submit comments or justifications to explain the data that caused the alert.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Validation checks performed on data elements are described in the Implementation Guides (available from the Healthy Start EPIC website and on the HSMED Validation Tool page).</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19</a:t>
            </a:fld>
            <a:endParaRPr lang="en-US" dirty="0"/>
          </a:p>
        </p:txBody>
      </p:sp>
    </p:spTree>
    <p:extLst>
      <p:ext uri="{BB962C8B-B14F-4D97-AF65-F5344CB8AC3E}">
        <p14:creationId xmlns:p14="http://schemas.microsoft.com/office/powerpoint/2010/main" val="391008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will be covering the accessing of HSMED Validation Tool and using it for file uploads. We’ve broken up our training into 9 main topics: </a:t>
            </a:r>
            <a:r>
              <a:rPr lang="en-US" sz="1200" dirty="0">
                <a:solidFill>
                  <a:schemeClr val="tx1">
                    <a:lumMod val="75000"/>
                    <a:lumOff val="25000"/>
                  </a:schemeClr>
                </a:solidFill>
                <a:latin typeface="Franklin Gothic Book"/>
              </a:rPr>
              <a:t>HSMED Validation Tool Description, Login and Navigation, HSMED Validation Tool, Uploading Client-Level Data, Schema Validations, Data Validation Report, HSMED Validation Tool – Exceptions and Correcting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Franklin Gothic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10"/>
          </p:nvPr>
        </p:nvSpPr>
        <p:spPr/>
        <p:txBody>
          <a:bodyPr/>
          <a:lstStyle/>
          <a:p>
            <a:fld id="{3608B742-4F2A-AB4E-AAE2-6C03558A6C78}" type="slidenum">
              <a:rPr lang="en-US" smtClean="0"/>
              <a:pPr/>
              <a:t>2</a:t>
            </a:fld>
            <a:endParaRPr lang="en-US"/>
          </a:p>
        </p:txBody>
      </p:sp>
    </p:spTree>
    <p:extLst>
      <p:ext uri="{BB962C8B-B14F-4D97-AF65-F5344CB8AC3E}">
        <p14:creationId xmlns:p14="http://schemas.microsoft.com/office/powerpoint/2010/main" val="3480291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b="0" dirty="0"/>
              <a:t>Now let’s talk on how data can be downloaded from the Data Validation Report page?</a:t>
            </a:r>
          </a:p>
          <a:p>
            <a:endParaRPr lang="en-US" b="1" dirty="0"/>
          </a:p>
          <a:p>
            <a:r>
              <a:rPr lang="en-US" b="1" dirty="0"/>
              <a:t>Download</a:t>
            </a:r>
            <a:r>
              <a:rPr lang="en-US" dirty="0"/>
              <a:t> button will be available on Top and Bottom of the Data Validation Report page.</a:t>
            </a:r>
          </a:p>
          <a:p>
            <a:endParaRPr lang="en-US" dirty="0"/>
          </a:p>
          <a:p>
            <a:r>
              <a:rPr lang="en-US" dirty="0"/>
              <a:t>You can click on “Download” button to download the validation report with the list of all data validations for the uploaded file. The downloaded file will save in the Downloads folder of your computer.</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20</a:t>
            </a:fld>
            <a:endParaRPr lang="en-US" dirty="0"/>
          </a:p>
        </p:txBody>
      </p:sp>
    </p:spTree>
    <p:extLst>
      <p:ext uri="{BB962C8B-B14F-4D97-AF65-F5344CB8AC3E}">
        <p14:creationId xmlns:p14="http://schemas.microsoft.com/office/powerpoint/2010/main" val="143981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On the downloaded excel, you will see PPUID, Validation Type, Element Name, Message column details same as what displays on Data Validation Report page. This excel helps the grantee to save the list of validation errors on their test file to work upon it, as needed.</a:t>
            </a:r>
          </a:p>
        </p:txBody>
      </p:sp>
      <p:sp>
        <p:nvSpPr>
          <p:cNvPr id="4" name="Slide Number Placeholder 3"/>
          <p:cNvSpPr>
            <a:spLocks noGrp="1"/>
          </p:cNvSpPr>
          <p:nvPr>
            <p:ph type="sldNum" sz="quarter" idx="5"/>
          </p:nvPr>
        </p:nvSpPr>
        <p:spPr/>
        <p:txBody>
          <a:bodyPr/>
          <a:lstStyle/>
          <a:p>
            <a:fld id="{B4162E84-1261-3642-A29E-F77B11507CA4}" type="slidenum">
              <a:rPr lang="en-US" smtClean="0"/>
              <a:t>21</a:t>
            </a:fld>
            <a:endParaRPr lang="en-US" dirty="0"/>
          </a:p>
        </p:txBody>
      </p:sp>
    </p:spTree>
    <p:extLst>
      <p:ext uri="{BB962C8B-B14F-4D97-AF65-F5344CB8AC3E}">
        <p14:creationId xmlns:p14="http://schemas.microsoft.com/office/powerpoint/2010/main" val="2093325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one important point to note here is that the PPUID and dependent validations with other forms will not be validated using the HSMED Validation Tool.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a PPUID with an invalid ORG ID is entered in the file and uploaded on HSMED Validation Tool page, the file will not give any data validation error for the PPUID element and error message like “The PPUID has an invalid Org Id.” will not display.</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22</a:t>
            </a:fld>
            <a:endParaRPr lang="en-US" dirty="0"/>
          </a:p>
        </p:txBody>
      </p:sp>
    </p:spTree>
    <p:extLst>
      <p:ext uri="{BB962C8B-B14F-4D97-AF65-F5344CB8AC3E}">
        <p14:creationId xmlns:p14="http://schemas.microsoft.com/office/powerpoint/2010/main" val="2021479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Here are some examples of dependent validations that will not be validated using the validation tool as the data of files that are uploaded using the HSMED validation tool are not saved in HSMED system.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a:t>
            </a:r>
            <a:r>
              <a:rPr lang="en-US" sz="1200" dirty="0" err="1">
                <a:latin typeface="Franklin Gothic Book" panose="020B0503020102020204" pitchFamily="34" charset="0"/>
              </a:rPr>
              <a:t>MoreChildrenDesired</a:t>
            </a:r>
            <a:r>
              <a:rPr lang="en-US" sz="1200" dirty="0">
                <a:latin typeface="Franklin Gothic Book" panose="020B0503020102020204" pitchFamily="34" charset="0"/>
              </a:rPr>
              <a:t> element of background form should ideally display the validation on upload if a Participant type in demographic form is equal to CM/CC participant, and </a:t>
            </a:r>
            <a:r>
              <a:rPr lang="en-US" sz="1200" dirty="0" err="1">
                <a:latin typeface="Franklin Gothic Book" panose="020B0503020102020204" pitchFamily="34" charset="0"/>
              </a:rPr>
              <a:t>MoreChildrenDesired</a:t>
            </a:r>
            <a:r>
              <a:rPr lang="en-US" sz="1200" dirty="0">
                <a:latin typeface="Franklin Gothic Book" panose="020B0503020102020204" pitchFamily="34" charset="0"/>
              </a:rPr>
              <a:t> element is blank.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Franklin Gothic Book" panose="020B0503020102020204" pitchFamily="34" charset="0"/>
              </a:rPr>
              <a:t>But you cannot validate this when the file is uploaded using the validation tool as the data for demographic form will not be available in HSMED system. The HSMED Validation Tool doesn’t save data in the HSMED system for any uploads.</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23</a:t>
            </a:fld>
            <a:endParaRPr lang="en-US" dirty="0"/>
          </a:p>
        </p:txBody>
      </p:sp>
    </p:spTree>
    <p:extLst>
      <p:ext uri="{BB962C8B-B14F-4D97-AF65-F5344CB8AC3E}">
        <p14:creationId xmlns:p14="http://schemas.microsoft.com/office/powerpoint/2010/main" val="2465474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To correct data, you have already submitted to HSMED, upload your corrected file to HSMED using the same upload process previously discussed. There are a couple of things to keep in mind when correcting your data.</a:t>
            </a:r>
          </a:p>
          <a:p>
            <a:endParaRPr lang="en-US" dirty="0"/>
          </a:p>
          <a:p>
            <a:pPr marL="171450" lvl="0" indent="-171450">
              <a:buFont typeface="Arial" panose="020B0604020202020204" pitchFamily="34" charset="0"/>
              <a:buChar char="•"/>
            </a:pPr>
            <a:r>
              <a:rPr lang="en-US" sz="1200" dirty="0"/>
              <a:t>Correct the file data to resolve the data validations.</a:t>
            </a:r>
          </a:p>
          <a:p>
            <a:pPr marL="171450" lvl="0" indent="-171450">
              <a:buFont typeface="Arial" panose="020B0604020202020204" pitchFamily="34" charset="0"/>
              <a:buChar char="•"/>
            </a:pPr>
            <a:r>
              <a:rPr lang="en-US" sz="1200" dirty="0"/>
              <a:t>Leave all fields that were previously correct as is. </a:t>
            </a:r>
          </a:p>
          <a:p>
            <a:pPr marL="171450" lvl="0" indent="-171450">
              <a:buFont typeface="Arial" panose="020B0604020202020204" pitchFamily="34" charset="0"/>
              <a:buChar char="•"/>
            </a:pPr>
            <a:r>
              <a:rPr lang="en-US" sz="1200" dirty="0"/>
              <a:t>The HSMED Validation Tool page will not save any data from previous or current uploads.</a:t>
            </a:r>
          </a:p>
          <a:p>
            <a:pPr marL="171450" lvl="0" indent="-171450">
              <a:buFont typeface="Arial" panose="020B0604020202020204" pitchFamily="34" charset="0"/>
              <a:buChar char="•"/>
            </a:pPr>
            <a:endParaRPr lang="en-US" sz="1200" dirty="0"/>
          </a:p>
          <a:p>
            <a:pPr marL="0" lvl="0" indent="0">
              <a:buFont typeface="Arial" panose="020B0604020202020204" pitchFamily="34" charset="0"/>
              <a:buNone/>
            </a:pPr>
            <a:r>
              <a:rPr lang="en-US" sz="1200" dirty="0"/>
              <a:t>You can refer to the Implementation Guides that explain and demonstrate in detail what types of values are compliant for each field in the CSV or XML files. They also provide examples of how those fields should look within the CSV or XML files. </a:t>
            </a:r>
          </a:p>
          <a:p>
            <a:endParaRPr lang="en-US" dirty="0"/>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24</a:t>
            </a:fld>
            <a:endParaRPr lang="en-US" dirty="0"/>
          </a:p>
        </p:txBody>
      </p:sp>
    </p:spTree>
    <p:extLst>
      <p:ext uri="{BB962C8B-B14F-4D97-AF65-F5344CB8AC3E}">
        <p14:creationId xmlns:p14="http://schemas.microsoft.com/office/powerpoint/2010/main" val="584568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549275"/>
            <a:ext cx="5575300" cy="3136900"/>
          </a:xfrm>
        </p:spPr>
      </p:sp>
      <p:sp>
        <p:nvSpPr>
          <p:cNvPr id="3" name="Notes Placeholder 2"/>
          <p:cNvSpPr>
            <a:spLocks noGrp="1"/>
          </p:cNvSpPr>
          <p:nvPr>
            <p:ph type="body" idx="1"/>
          </p:nvPr>
        </p:nvSpPr>
        <p:spPr/>
        <p:txBody>
          <a:bodyPr/>
          <a:lstStyle/>
          <a:p>
            <a:r>
              <a:rPr lang="en-US" dirty="0"/>
              <a:t>If you run into any problems or issues while submitting your reports, please refer your questions to the technical support options listed on this slide.</a:t>
            </a:r>
          </a:p>
          <a:p>
            <a:endParaRPr lang="en-US" dirty="0"/>
          </a:p>
          <a:p>
            <a:r>
              <a:rPr lang="en-US" dirty="0"/>
              <a:t>For issues regarding EHBs, please contact the EHBs hotline. For example, if you’re having trouble with registration, logging into your account, or associating your account with an organization, those would be considered EHBs general questions.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issues regarding the HSMED system, please send an email to: </a:t>
            </a:r>
            <a:r>
              <a:rPr lang="en-US" dirty="0">
                <a:hlinkClick r:id="rId3"/>
              </a:rPr>
              <a:t>HealthyStartData@hrsa.gov</a:t>
            </a:r>
            <a:r>
              <a:rPr lang="en-US" dirty="0"/>
              <a:t> and use the subject line: “</a:t>
            </a:r>
            <a:r>
              <a:rPr lang="en-US" b="1" dirty="0"/>
              <a:t>Technical Support Request for HSMED</a:t>
            </a:r>
            <a:r>
              <a:rPr lang="en-US" dirty="0"/>
              <a:t>”. Please remember to include the correct subject line, as it will ensure that your question is redirected in a timely fashion to the people who are able to provide the best support. Please include as much information as possible, including browser used, screenshots, and any files that may be having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regarding MCHB policy, best practices, and standard operating procedures (SOPs) should be sent to:</a:t>
            </a:r>
            <a:r>
              <a:rPr lang="en-US" dirty="0">
                <a:hlinkClick r:id="rId3"/>
              </a:rPr>
              <a:t> HealthyStartData@hrsa.gov</a:t>
            </a:r>
            <a:r>
              <a:rPr lang="en-US" dirty="0"/>
              <a:t> </a:t>
            </a:r>
          </a:p>
          <a:p>
            <a:r>
              <a:rPr lang="en-US" dirty="0"/>
              <a:t>For example, if  you have questions about what type of data you should be reporting, completeness or data quality, update types, etc.</a:t>
            </a:r>
          </a:p>
        </p:txBody>
      </p:sp>
      <p:sp>
        <p:nvSpPr>
          <p:cNvPr id="4" name="Slide Number Placeholder 3"/>
          <p:cNvSpPr>
            <a:spLocks noGrp="1"/>
          </p:cNvSpPr>
          <p:nvPr>
            <p:ph type="sldNum" sz="quarter" idx="5"/>
          </p:nvPr>
        </p:nvSpPr>
        <p:spPr/>
        <p:txBody>
          <a:bodyPr/>
          <a:lstStyle/>
          <a:p>
            <a:fld id="{B4162E84-1261-3642-A29E-F77B11507CA4}" type="slidenum">
              <a:rPr lang="en-US" smtClean="0"/>
              <a:t>25</a:t>
            </a:fld>
            <a:endParaRPr lang="en-US" dirty="0"/>
          </a:p>
        </p:txBody>
      </p:sp>
    </p:spTree>
    <p:extLst>
      <p:ext uri="{BB962C8B-B14F-4D97-AF65-F5344CB8AC3E}">
        <p14:creationId xmlns:p14="http://schemas.microsoft.com/office/powerpoint/2010/main" val="424761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off, what is HSMED Validation Tool? </a:t>
            </a:r>
            <a:r>
              <a:rPr lang="en-US" dirty="0">
                <a:solidFill>
                  <a:schemeClr val="tx1">
                    <a:lumMod val="75000"/>
                    <a:lumOff val="25000"/>
                  </a:schemeClr>
                </a:solidFill>
                <a:latin typeface="Franklin Gothic Book"/>
              </a:rPr>
              <a:t>The </a:t>
            </a:r>
            <a:r>
              <a:rPr lang="en-US" b="1" dirty="0">
                <a:solidFill>
                  <a:schemeClr val="tx1">
                    <a:lumMod val="75000"/>
                    <a:lumOff val="25000"/>
                  </a:schemeClr>
                </a:solidFill>
                <a:latin typeface="Franklin Gothic Book"/>
              </a:rPr>
              <a:t>HSMED Validation Tool </a:t>
            </a:r>
            <a:r>
              <a:rPr lang="en-US" dirty="0">
                <a:solidFill>
                  <a:schemeClr val="tx1">
                    <a:lumMod val="75000"/>
                    <a:lumOff val="25000"/>
                  </a:schemeClr>
                </a:solidFill>
                <a:latin typeface="Franklin Gothic Book"/>
              </a:rPr>
              <a:t>allows grant recipients to validate their HSMED files against the schema and data validation rules prior to upload in the live system. The purpose of this tool is to allow grantees to run their files against the schema without potentially uploading the test data.   The new validation tool for HSMED grant recipients strengthens data integrity across reporting requirements, adding substantial value to our operations.   The validation toll enables the grantee users to run test data to verify if their files are generated correctly before running real client-level data through the HSMED schema or data validations.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latin typeface="Franklin Gothic Book"/>
              </a:rPr>
              <a:t>The PPUID and dependent validations with other forms will not be tested with this validation tool.</a:t>
            </a:r>
          </a:p>
          <a:p>
            <a:endParaRPr lang="en-US" dirty="0">
              <a:solidFill>
                <a:schemeClr val="tx1">
                  <a:lumMod val="75000"/>
                  <a:lumOff val="25000"/>
                </a:schemeClr>
              </a:solidFill>
              <a:latin typeface="Franklin Gothic Book"/>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162E84-1261-3642-A29E-F77B11507CA4}" type="slidenum">
              <a:rPr lang="en-US" smtClean="0"/>
              <a:t>3</a:t>
            </a:fld>
            <a:endParaRPr lang="en-US"/>
          </a:p>
        </p:txBody>
      </p:sp>
    </p:spTree>
    <p:extLst>
      <p:ext uri="{BB962C8B-B14F-4D97-AF65-F5344CB8AC3E}">
        <p14:creationId xmlns:p14="http://schemas.microsoft.com/office/powerpoint/2010/main" val="140460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t">
              <a:lnSpc>
                <a:spcPct val="90000"/>
              </a:lnSpc>
              <a:spcBef>
                <a:spcPts val="1000"/>
              </a:spcBef>
              <a:buFont typeface="Arial"/>
              <a:buNone/>
            </a:pPr>
            <a:r>
              <a:rPr lang="en-US" sz="1200" dirty="0">
                <a:solidFill>
                  <a:schemeClr val="tx1">
                    <a:lumMod val="75000"/>
                    <a:lumOff val="25000"/>
                  </a:schemeClr>
                </a:solidFill>
                <a:latin typeface="Franklin Gothic Book"/>
              </a:rPr>
              <a:t>To access the EHBs, from </a:t>
            </a:r>
            <a:r>
              <a:rPr lang="en-US" sz="1200" dirty="0">
                <a:solidFill>
                  <a:schemeClr val="accent1"/>
                </a:solidFill>
                <a:latin typeface="Franklin Gothic Book"/>
              </a:rPr>
              <a:t>grants.hrsa.gov </a:t>
            </a:r>
            <a:r>
              <a:rPr lang="en-US" sz="1200" dirty="0">
                <a:solidFill>
                  <a:schemeClr val="tx1">
                    <a:lumMod val="75000"/>
                    <a:lumOff val="25000"/>
                  </a:schemeClr>
                </a:solidFill>
                <a:latin typeface="Franklin Gothic Book"/>
              </a:rPr>
              <a:t>select the Applicant/Grantee card. Review the warning banner and click </a:t>
            </a:r>
            <a:r>
              <a:rPr lang="en-US" sz="1200" b="1" dirty="0">
                <a:solidFill>
                  <a:schemeClr val="tx1">
                    <a:lumMod val="75000"/>
                    <a:lumOff val="25000"/>
                  </a:schemeClr>
                </a:solidFill>
                <a:latin typeface="Franklin Gothic Book"/>
              </a:rPr>
              <a:t>Ok</a:t>
            </a:r>
            <a:r>
              <a:rPr lang="en-US" sz="1200" dirty="0">
                <a:solidFill>
                  <a:schemeClr val="tx1">
                    <a:lumMod val="75000"/>
                    <a:lumOff val="25000"/>
                  </a:schemeClr>
                </a:solidFill>
                <a:latin typeface="Franklin Gothic Book"/>
              </a:rPr>
              <a:t> to continue to the EHBs login </a:t>
            </a:r>
            <a:r>
              <a:rPr lang="en-US" sz="1200" b="0" i="0" dirty="0">
                <a:solidFill>
                  <a:srgbClr val="172B4D"/>
                </a:solidFill>
                <a:effectLst/>
                <a:highlight>
                  <a:srgbClr val="FFFFFF"/>
                </a:highlight>
                <a:latin typeface="-apple-system"/>
              </a:rPr>
              <a:t>page. </a:t>
            </a:r>
            <a:endParaRPr lang="en-US" sz="1200" dirty="0">
              <a:solidFill>
                <a:schemeClr val="tx1">
                  <a:lumMod val="75000"/>
                  <a:lumOff val="25000"/>
                </a:schemeClr>
              </a:solidFill>
              <a:latin typeface="Franklin Gothic Book"/>
            </a:endParaRPr>
          </a:p>
        </p:txBody>
      </p:sp>
      <p:sp>
        <p:nvSpPr>
          <p:cNvPr id="4" name="Slide Number Placeholder 3"/>
          <p:cNvSpPr>
            <a:spLocks noGrp="1"/>
          </p:cNvSpPr>
          <p:nvPr>
            <p:ph type="sldNum" sz="quarter" idx="5"/>
          </p:nvPr>
        </p:nvSpPr>
        <p:spPr/>
        <p:txBody>
          <a:bodyPr/>
          <a:lstStyle/>
          <a:p>
            <a:fld id="{B4162E84-1261-3642-A29E-F77B11507CA4}" type="slidenum">
              <a:rPr lang="en-US" smtClean="0"/>
              <a:t>4</a:t>
            </a:fld>
            <a:endParaRPr lang="en-US"/>
          </a:p>
        </p:txBody>
      </p:sp>
    </p:spTree>
    <p:extLst>
      <p:ext uri="{BB962C8B-B14F-4D97-AF65-F5344CB8AC3E}">
        <p14:creationId xmlns:p14="http://schemas.microsoft.com/office/powerpoint/2010/main" val="1967612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HSMED Validation Tool, </a:t>
            </a:r>
            <a:r>
              <a:rPr lang="en-US" sz="1200" dirty="0">
                <a:solidFill>
                  <a:schemeClr val="tx1">
                    <a:lumMod val="75000"/>
                    <a:lumOff val="25000"/>
                  </a:schemeClr>
                </a:solidFill>
                <a:latin typeface="Franklin Gothic Book"/>
              </a:rPr>
              <a:t>select </a:t>
            </a:r>
            <a:r>
              <a:rPr lang="en-US" sz="1200" b="1" dirty="0">
                <a:solidFill>
                  <a:schemeClr val="tx1">
                    <a:lumMod val="75000"/>
                    <a:lumOff val="25000"/>
                  </a:schemeClr>
                </a:solidFill>
                <a:latin typeface="Franklin Gothic Book"/>
              </a:rPr>
              <a:t>Login</a:t>
            </a:r>
            <a:r>
              <a:rPr lang="en-US" sz="1200" dirty="0">
                <a:solidFill>
                  <a:schemeClr val="tx1">
                    <a:lumMod val="75000"/>
                    <a:lumOff val="25000"/>
                  </a:schemeClr>
                </a:solidFill>
                <a:latin typeface="Franklin Gothic Book"/>
              </a:rPr>
              <a:t> to access the EHBs. Enter your Login.gov </a:t>
            </a:r>
            <a:r>
              <a:rPr lang="en-US" sz="1200" b="1" dirty="0">
                <a:solidFill>
                  <a:schemeClr val="tx1">
                    <a:lumMod val="75000"/>
                    <a:lumOff val="25000"/>
                  </a:schemeClr>
                </a:solidFill>
                <a:latin typeface="Franklin Gothic Book"/>
              </a:rPr>
              <a:t>Email Address </a:t>
            </a:r>
            <a:r>
              <a:rPr lang="en-US" sz="1200" dirty="0">
                <a:solidFill>
                  <a:schemeClr val="tx1">
                    <a:lumMod val="75000"/>
                    <a:lumOff val="25000"/>
                  </a:schemeClr>
                </a:solidFill>
                <a:latin typeface="Franklin Gothic Book"/>
              </a:rPr>
              <a:t>and </a:t>
            </a:r>
            <a:r>
              <a:rPr lang="en-US" sz="1200" b="1" dirty="0">
                <a:solidFill>
                  <a:schemeClr val="tx1">
                    <a:lumMod val="75000"/>
                    <a:lumOff val="25000"/>
                  </a:schemeClr>
                </a:solidFill>
                <a:latin typeface="Franklin Gothic Book"/>
              </a:rPr>
              <a:t>Password, </a:t>
            </a:r>
            <a:r>
              <a:rPr lang="en-US" sz="1200" dirty="0">
                <a:solidFill>
                  <a:schemeClr val="tx1">
                    <a:lumMod val="75000"/>
                    <a:lumOff val="25000"/>
                  </a:schemeClr>
                </a:solidFill>
                <a:latin typeface="Franklin Gothic Book"/>
              </a:rPr>
              <a:t>and click </a:t>
            </a:r>
            <a:r>
              <a:rPr lang="en-US" sz="1200" b="1" dirty="0">
                <a:solidFill>
                  <a:schemeClr val="tx1">
                    <a:lumMod val="75000"/>
                    <a:lumOff val="25000"/>
                  </a:schemeClr>
                </a:solidFill>
                <a:latin typeface="Franklin Gothic Book"/>
              </a:rPr>
              <a:t>Sign in</a:t>
            </a:r>
            <a:r>
              <a:rPr lang="en-US" sz="1200" dirty="0">
                <a:solidFill>
                  <a:schemeClr val="tx1">
                    <a:lumMod val="75000"/>
                    <a:lumOff val="25000"/>
                  </a:schemeClr>
                </a:solidFill>
                <a:latin typeface="Franklin Gothic Book"/>
              </a:rPr>
              <a:t>. </a:t>
            </a:r>
            <a:endParaRPr lang="en-US" dirty="0"/>
          </a:p>
          <a:p>
            <a:endParaRPr lang="en-US" sz="1200" dirty="0">
              <a:solidFill>
                <a:schemeClr val="tx1">
                  <a:lumMod val="75000"/>
                  <a:lumOff val="25000"/>
                </a:schemeClr>
              </a:solidFill>
              <a:latin typeface="Franklin Gothic Book"/>
            </a:endParaRPr>
          </a:p>
          <a:p>
            <a:r>
              <a:rPr lang="en-US" sz="1200" dirty="0">
                <a:solidFill>
                  <a:schemeClr val="tx1">
                    <a:lumMod val="75000"/>
                    <a:lumOff val="25000"/>
                  </a:schemeClr>
                </a:solidFill>
                <a:latin typeface="Franklin Gothic Book"/>
              </a:rPr>
              <a:t>The email address used for Login.gov must match the email address used in the EHBs. Once signed in, you will navigate to EHBs Home page.</a:t>
            </a:r>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5</a:t>
            </a:fld>
            <a:endParaRPr lang="en-US"/>
          </a:p>
        </p:txBody>
      </p:sp>
    </p:spTree>
    <p:extLst>
      <p:ext uri="{BB962C8B-B14F-4D97-AF65-F5344CB8AC3E}">
        <p14:creationId xmlns:p14="http://schemas.microsoft.com/office/powerpoint/2010/main" val="217463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home page, click the “Tasks” tab or the “All” button in the “My Tasks” pane to view the Tasks page.</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6</a:t>
            </a:fld>
            <a:endParaRPr lang="en-US"/>
          </a:p>
        </p:txBody>
      </p:sp>
    </p:spTree>
    <p:extLst>
      <p:ext uri="{BB962C8B-B14F-4D97-AF65-F5344CB8AC3E}">
        <p14:creationId xmlns:p14="http://schemas.microsoft.com/office/powerpoint/2010/main" val="756262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Franklin Gothic Book"/>
              </a:rPr>
              <a:t>On the Tasks page, the HSMED Validation Tool link will be available in the left menu for all the grantees.</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7</a:t>
            </a:fld>
            <a:endParaRPr lang="en-US"/>
          </a:p>
        </p:txBody>
      </p:sp>
    </p:spTree>
    <p:extLst>
      <p:ext uri="{BB962C8B-B14F-4D97-AF65-F5344CB8AC3E}">
        <p14:creationId xmlns:p14="http://schemas.microsoft.com/office/powerpoint/2010/main" val="276449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8910" lvl="0" indent="0" algn="l" defTabSz="914400" rtl="0" eaLnBrk="1" fontAlgn="t" latinLnBrk="0" hangingPunct="1">
              <a:lnSpc>
                <a:spcPct val="97000"/>
              </a:lnSpc>
              <a:spcBef>
                <a:spcPts val="0"/>
              </a:spcBef>
              <a:spcAft>
                <a:spcPts val="0"/>
              </a:spcAft>
              <a:buClrTx/>
              <a:buSzTx/>
              <a:buFont typeface="Wingdings" panose="05000000000000000000" pitchFamily="2" charset="2"/>
              <a:buNone/>
              <a:tabLst/>
              <a:defRPr/>
            </a:pPr>
            <a:r>
              <a:rPr lang="en-US" sz="1200" dirty="0">
                <a:solidFill>
                  <a:schemeClr val="tx1">
                    <a:lumMod val="75000"/>
                    <a:lumOff val="25000"/>
                  </a:schemeClr>
                </a:solidFill>
                <a:latin typeface="Franklin Gothic Book"/>
              </a:rPr>
              <a:t>The HSMED Validation Tool link will be available in the left menu for all the grantees but only the H49 grantees with access will be able to view the HSMED Validation Tool page and upload the test files for testing.</a:t>
            </a:r>
          </a:p>
          <a:p>
            <a:pPr marL="0" marR="168910" lvl="0" indent="0" fontAlgn="t">
              <a:lnSpc>
                <a:spcPct val="97000"/>
              </a:lnSpc>
              <a:buFont typeface="Wingdings" panose="05000000000000000000" pitchFamily="2" charset="2"/>
              <a:buNone/>
            </a:pPr>
            <a:endParaRPr lang="en-US" sz="1200" dirty="0">
              <a:solidFill>
                <a:schemeClr val="tx1">
                  <a:lumMod val="75000"/>
                  <a:lumOff val="25000"/>
                </a:schemeClr>
              </a:solidFill>
              <a:latin typeface="Franklin Gothic Book"/>
            </a:endParaRPr>
          </a:p>
          <a:p>
            <a:pPr marL="0" marR="168910" lvl="0" indent="0" algn="l" defTabSz="914400" rtl="0" eaLnBrk="1" fontAlgn="t" latinLnBrk="0" hangingPunct="1">
              <a:lnSpc>
                <a:spcPct val="97000"/>
              </a:lnSpc>
              <a:spcBef>
                <a:spcPts val="0"/>
              </a:spcBef>
              <a:spcAft>
                <a:spcPts val="0"/>
              </a:spcAft>
              <a:buClrTx/>
              <a:buSzTx/>
              <a:buFont typeface="Wingdings" panose="05000000000000000000" pitchFamily="2" charset="2"/>
              <a:buNone/>
              <a:tabLst/>
              <a:defRPr/>
            </a:pPr>
            <a:r>
              <a:rPr lang="en-US" sz="1200" dirty="0">
                <a:solidFill>
                  <a:schemeClr val="tx1">
                    <a:lumMod val="75000"/>
                    <a:lumOff val="25000"/>
                  </a:schemeClr>
                </a:solidFill>
                <a:latin typeface="Franklin Gothic Book"/>
              </a:rPr>
              <a:t>The </a:t>
            </a:r>
            <a:r>
              <a:rPr lang="en-US" sz="1200" b="1" dirty="0">
                <a:solidFill>
                  <a:srgbClr val="C00000"/>
                </a:solidFill>
                <a:latin typeface="Franklin Gothic Book"/>
              </a:rPr>
              <a:t>HSMED - Access Denied </a:t>
            </a:r>
            <a:r>
              <a:rPr lang="en-US" sz="1200" b="1" dirty="0">
                <a:solidFill>
                  <a:schemeClr val="tx1">
                    <a:lumMod val="75000"/>
                    <a:lumOff val="25000"/>
                  </a:schemeClr>
                </a:solidFill>
                <a:latin typeface="Franklin Gothic Book"/>
              </a:rPr>
              <a:t>message</a:t>
            </a:r>
            <a:r>
              <a:rPr lang="en-US" sz="1200" dirty="0">
                <a:solidFill>
                  <a:schemeClr val="tx1">
                    <a:lumMod val="75000"/>
                    <a:lumOff val="25000"/>
                  </a:schemeClr>
                </a:solidFill>
                <a:latin typeface="Franklin Gothic Book"/>
              </a:rPr>
              <a:t> will display when a non HSMED user tries to access the "HSMED Validation Tool" page. And the user will not be able to view HSMED Validation Tool page or upload any files for testing.</a:t>
            </a:r>
          </a:p>
          <a:p>
            <a:pPr marL="0" marR="168910" lvl="0" indent="0" fontAlgn="t">
              <a:lnSpc>
                <a:spcPct val="97000"/>
              </a:lnSpc>
              <a:buFont typeface="Wingdings" panose="05000000000000000000" pitchFamily="2" charset="2"/>
              <a:buNone/>
            </a:pPr>
            <a:endParaRPr lang="en-US" sz="1200" dirty="0">
              <a:solidFill>
                <a:schemeClr val="tx1">
                  <a:lumMod val="75000"/>
                  <a:lumOff val="25000"/>
                </a:schemeClr>
              </a:solidFill>
              <a:latin typeface="Franklin Gothic Book"/>
            </a:endParaRP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8</a:t>
            </a:fld>
            <a:endParaRPr lang="en-US"/>
          </a:p>
        </p:txBody>
      </p:sp>
    </p:spTree>
    <p:extLst>
      <p:ext uri="{BB962C8B-B14F-4D97-AF65-F5344CB8AC3E}">
        <p14:creationId xmlns:p14="http://schemas.microsoft.com/office/powerpoint/2010/main" val="3031042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6000"/>
              </a:lnSpc>
              <a:spcBef>
                <a:spcPts val="0"/>
              </a:spcBef>
              <a:spcAft>
                <a:spcPts val="800"/>
              </a:spcAft>
              <a:buFont typeface="Wingdings" panose="05000000000000000000" pitchFamily="2" charset="2"/>
              <a:buNone/>
            </a:pPr>
            <a:r>
              <a:rPr lang="en-US" sz="2800" dirty="0">
                <a:solidFill>
                  <a:schemeClr val="tx1">
                    <a:lumMod val="75000"/>
                    <a:lumOff val="25000"/>
                  </a:schemeClr>
                </a:solidFill>
                <a:latin typeface="Franklin Gothic Book"/>
              </a:rPr>
              <a:t>As the grantee clicks on the HSMED Validation Tool link from the left menu, they will be navigated to HSMED Validation tool page.</a:t>
            </a:r>
          </a:p>
          <a:p>
            <a:endParaRPr lang="en-US" dirty="0"/>
          </a:p>
        </p:txBody>
      </p:sp>
      <p:sp>
        <p:nvSpPr>
          <p:cNvPr id="4" name="Slide Number Placeholder 3"/>
          <p:cNvSpPr>
            <a:spLocks noGrp="1"/>
          </p:cNvSpPr>
          <p:nvPr>
            <p:ph type="sldNum" sz="quarter" idx="5"/>
          </p:nvPr>
        </p:nvSpPr>
        <p:spPr/>
        <p:txBody>
          <a:bodyPr/>
          <a:lstStyle/>
          <a:p>
            <a:fld id="{B4162E84-1261-3642-A29E-F77B11507CA4}" type="slidenum">
              <a:rPr lang="en-US" smtClean="0"/>
              <a:t>9</a:t>
            </a:fld>
            <a:endParaRPr lang="en-US"/>
          </a:p>
        </p:txBody>
      </p:sp>
    </p:spTree>
    <p:extLst>
      <p:ext uri="{BB962C8B-B14F-4D97-AF65-F5344CB8AC3E}">
        <p14:creationId xmlns:p14="http://schemas.microsoft.com/office/powerpoint/2010/main" val="327367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2" name="Title 1"/>
          <p:cNvSpPr>
            <a:spLocks noGrp="1"/>
          </p:cNvSpPr>
          <p:nvPr>
            <p:ph type="title"/>
          </p:nvPr>
        </p:nvSpPr>
        <p:spPr>
          <a:xfrm>
            <a:off x="243123" y="2854666"/>
            <a:ext cx="11705754" cy="1146628"/>
          </a:xfrm>
          <a:prstGeom prst="rect">
            <a:avLst/>
          </a:prstGeom>
        </p:spPr>
        <p:txBody>
          <a:bodyPr anchor="b" anchorCtr="0"/>
          <a:lstStyle/>
          <a:p>
            <a:r>
              <a:rPr lang="en-US"/>
              <a:t>Click to edit Master title style</a:t>
            </a:r>
          </a:p>
        </p:txBody>
      </p:sp>
      <p:sp>
        <p:nvSpPr>
          <p:cNvPr id="8" name="Text Placeholder 7"/>
          <p:cNvSpPr>
            <a:spLocks noGrp="1"/>
          </p:cNvSpPr>
          <p:nvPr>
            <p:ph type="body" sz="quarter" idx="10"/>
          </p:nvPr>
        </p:nvSpPr>
        <p:spPr>
          <a:xfrm>
            <a:off x="243123" y="4001294"/>
            <a:ext cx="11705753" cy="914400"/>
          </a:xfrm>
          <a:prstGeom prst="rect">
            <a:avLst/>
          </a:prstGeom>
        </p:spPr>
        <p:txBody>
          <a:bodyPr/>
          <a:lstStyle>
            <a:lvl1pPr marL="0" indent="0" algn="ctr">
              <a:buNone/>
              <a:defRPr sz="3200" b="0" i="1">
                <a:solidFill>
                  <a:srgbClr val="FFFFFF"/>
                </a:solidFill>
                <a:latin typeface="Franklin Gothic Book" charset="0"/>
                <a:ea typeface="Franklin Gothic Book" charset="0"/>
                <a:cs typeface="Franklin Gothic Book"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18130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288758" y="1381302"/>
            <a:ext cx="11518231" cy="4795661"/>
          </a:xfrm>
          <a:prstGeom prst="rect">
            <a:avLst/>
          </a:prstGeom>
        </p:spPr>
        <p:txBody>
          <a:bodyPr vert="eaVert"/>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
        <p:nvSpPr>
          <p:cNvPr id="7" name="Title 1"/>
          <p:cNvSpPr>
            <a:spLocks noGrp="1"/>
          </p:cNvSpPr>
          <p:nvPr>
            <p:ph type="title"/>
          </p:nvPr>
        </p:nvSpPr>
        <p:spPr>
          <a:xfrm>
            <a:off x="182880"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146627"/>
            <a:ext cx="2628900" cy="5030336"/>
          </a:xfrm>
          <a:prstGeom prst="rect">
            <a:avLst/>
          </a:prstGeom>
        </p:spPr>
        <p:txBody>
          <a:bodyPr vert="eaVert"/>
          <a:lstStyle>
            <a:lvl1pPr>
              <a:defRPr>
                <a:latin typeface="Franklin Gothic Demi Cond" charset="0"/>
                <a:ea typeface="Franklin Gothic Demi Cond" charset="0"/>
                <a:cs typeface="Franklin Gothic Demi Cond" charset="0"/>
              </a:defRPr>
            </a:lvl1pPr>
          </a:lstStyle>
          <a:p>
            <a:r>
              <a:rPr lang="en-US"/>
              <a:t>Click to edit Master title style</a:t>
            </a:r>
          </a:p>
        </p:txBody>
      </p:sp>
      <p:sp>
        <p:nvSpPr>
          <p:cNvPr id="3" name="Vertical Text Placeholder 2"/>
          <p:cNvSpPr>
            <a:spLocks noGrp="1"/>
          </p:cNvSpPr>
          <p:nvPr>
            <p:ph type="body" orient="vert" idx="1"/>
          </p:nvPr>
        </p:nvSpPr>
        <p:spPr>
          <a:xfrm>
            <a:off x="838200" y="1146627"/>
            <a:ext cx="7734300" cy="5030335"/>
          </a:xfrm>
          <a:prstGeom prst="rect">
            <a:avLst/>
          </a:prstGeom>
        </p:spPr>
        <p:txBody>
          <a:bodyPr vert="eaVert"/>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
        <p:nvSpPr>
          <p:cNvPr id="8" name="Title 1"/>
          <p:cNvSpPr txBox="1">
            <a:spLocks/>
          </p:cNvSpPr>
          <p:nvPr userDrawn="1"/>
        </p:nvSpPr>
        <p:spPr>
          <a:xfrm>
            <a:off x="182880" y="0"/>
            <a:ext cx="9601200" cy="10972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Option 2">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43123" y="4001294"/>
            <a:ext cx="11705753" cy="914400"/>
          </a:xfrm>
          <a:prstGeom prst="rect">
            <a:avLst/>
          </a:prstGeom>
        </p:spPr>
        <p:txBody>
          <a:bodyPr/>
          <a:lstStyle>
            <a:lvl1pPr marL="0" indent="0" algn="ctr">
              <a:buNone/>
              <a:defRPr sz="3200" b="0" i="1">
                <a:solidFill>
                  <a:srgbClr val="2D323C"/>
                </a:solidFill>
                <a:latin typeface="Franklin Gothic Book" charset="0"/>
                <a:ea typeface="Franklin Gothic Book" charset="0"/>
                <a:cs typeface="Franklin Gothic Book"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
        <p:nvSpPr>
          <p:cNvPr id="8" name="Rectangle 7"/>
          <p:cNvSpPr/>
          <p:nvPr userDrawn="1"/>
        </p:nvSpPr>
        <p:spPr>
          <a:xfrm>
            <a:off x="243122" y="3978434"/>
            <a:ext cx="11705753" cy="4571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7"/>
          <p:cNvSpPr>
            <a:spLocks noGrp="1"/>
          </p:cNvSpPr>
          <p:nvPr>
            <p:ph type="body" sz="quarter" idx="14"/>
          </p:nvPr>
        </p:nvSpPr>
        <p:spPr>
          <a:xfrm>
            <a:off x="243122" y="3064034"/>
            <a:ext cx="11705753" cy="914400"/>
          </a:xfrm>
          <a:prstGeom prst="rect">
            <a:avLst/>
          </a:prstGeom>
        </p:spPr>
        <p:txBody>
          <a:bodyPr anchor="b" anchorCtr="0">
            <a:normAutofit/>
          </a:bodyPr>
          <a:lstStyle>
            <a:lvl1pPr marL="0" indent="0" algn="ctr">
              <a:buNone/>
              <a:defRPr sz="4400" b="0" i="0">
                <a:solidFill>
                  <a:srgbClr val="2D323C"/>
                </a:solidFill>
                <a:latin typeface="Franklin Gothic Demi Cond" charset="0"/>
                <a:ea typeface="Franklin Gothic Demi Cond" charset="0"/>
                <a:cs typeface="Franklin Gothic Demi Cond"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661626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8548" y="5775158"/>
            <a:ext cx="11774905" cy="962526"/>
          </a:xfrm>
          <a:prstGeom prst="rect">
            <a:avLst/>
          </a:prstGeom>
        </p:spPr>
        <p:txBody>
          <a:bodyPr anchor="ctr" anchorCtr="0">
            <a:normAutofit/>
          </a:bodyPr>
          <a:lstStyle>
            <a:lvl1pPr algn="ctr">
              <a:defRPr>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Tree>
    <p:extLst>
      <p:ext uri="{BB962C8B-B14F-4D97-AF65-F5344CB8AC3E}">
        <p14:creationId xmlns:p14="http://schemas.microsoft.com/office/powerpoint/2010/main" val="113456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160" y="5582652"/>
            <a:ext cx="8503920" cy="978408"/>
          </a:xfrm>
          <a:prstGeom prst="rect">
            <a:avLst/>
          </a:prstGeom>
        </p:spPr>
        <p:txBody>
          <a:bodyPr anchor="ctr" anchorCtr="0">
            <a:normAutofit/>
          </a:bodyPr>
          <a:lstStyle>
            <a:lvl1pPr>
              <a:defRPr>
                <a:solidFill>
                  <a:schemeClr val="bg1"/>
                </a:solidFill>
                <a:latin typeface="Franklin Gothic Demi Cond" charset="0"/>
                <a:ea typeface="Franklin Gothic Demi Cond" charset="0"/>
                <a:cs typeface="Franklin Gothic Demi Cond" charset="0"/>
              </a:defRPr>
            </a:lvl1pPr>
          </a:lstStyle>
          <a:p>
            <a:r>
              <a:rPr lang="en-US"/>
              <a:t>Click to edit Master title style</a:t>
            </a:r>
          </a:p>
        </p:txBody>
      </p:sp>
    </p:spTree>
    <p:extLst>
      <p:ext uri="{BB962C8B-B14F-4D97-AF65-F5344CB8AC3E}">
        <p14:creationId xmlns:p14="http://schemas.microsoft.com/office/powerpoint/2010/main" val="69570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Option 2">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43123" y="4001294"/>
            <a:ext cx="11705753" cy="914400"/>
          </a:xfrm>
          <a:prstGeom prst="rect">
            <a:avLst/>
          </a:prstGeom>
        </p:spPr>
        <p:txBody>
          <a:bodyPr/>
          <a:lstStyle>
            <a:lvl1pPr marL="0" indent="0" algn="ctr">
              <a:buNone/>
              <a:defRPr sz="3200" b="0" i="1">
                <a:solidFill>
                  <a:srgbClr val="2D323C"/>
                </a:solidFill>
                <a:latin typeface="Franklin Gothic Book" charset="0"/>
                <a:ea typeface="Franklin Gothic Book" charset="0"/>
                <a:cs typeface="Franklin Gothic Book"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
        <p:nvSpPr>
          <p:cNvPr id="8" name="Rectangle 7"/>
          <p:cNvSpPr/>
          <p:nvPr userDrawn="1"/>
        </p:nvSpPr>
        <p:spPr>
          <a:xfrm>
            <a:off x="243122" y="3978434"/>
            <a:ext cx="11705753" cy="45719"/>
          </a:xfrm>
          <a:prstGeom prst="rect">
            <a:avLst/>
          </a:prstGeom>
          <a:solidFill>
            <a:srgbClr val="00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7"/>
          <p:cNvSpPr>
            <a:spLocks noGrp="1"/>
          </p:cNvSpPr>
          <p:nvPr>
            <p:ph type="body" sz="quarter" idx="14"/>
          </p:nvPr>
        </p:nvSpPr>
        <p:spPr>
          <a:xfrm>
            <a:off x="243122" y="3064034"/>
            <a:ext cx="11705753" cy="914400"/>
          </a:xfrm>
          <a:prstGeom prst="rect">
            <a:avLst/>
          </a:prstGeom>
        </p:spPr>
        <p:txBody>
          <a:bodyPr anchor="b" anchorCtr="0">
            <a:normAutofit/>
          </a:bodyPr>
          <a:lstStyle>
            <a:lvl1pPr marL="0" indent="0" algn="ctr">
              <a:buNone/>
              <a:defRPr sz="4400" b="0" i="0">
                <a:solidFill>
                  <a:srgbClr val="2D323C"/>
                </a:solidFill>
                <a:latin typeface="Franklin Gothic Demi Cond" charset="0"/>
                <a:ea typeface="Franklin Gothic Demi Cond" charset="0"/>
                <a:cs typeface="Franklin Gothic Demi Cond" charset="0"/>
              </a:defRPr>
            </a:lvl1pPr>
            <a:lvl2pPr marL="457200" indent="0" algn="ctr">
              <a:buNone/>
              <a:defRPr sz="3200" b="0" i="1">
                <a:latin typeface="Franklin Gothic Book" charset="0"/>
                <a:ea typeface="Franklin Gothic Book" charset="0"/>
                <a:cs typeface="Franklin Gothic Book" charset="0"/>
              </a:defRPr>
            </a:lvl2pPr>
            <a:lvl3pPr marL="914400" indent="0" algn="ctr">
              <a:buNone/>
              <a:defRPr sz="3200" b="0" i="1">
                <a:latin typeface="Franklin Gothic Book" charset="0"/>
                <a:ea typeface="Franklin Gothic Book" charset="0"/>
                <a:cs typeface="Franklin Gothic Book" charset="0"/>
              </a:defRPr>
            </a:lvl3pPr>
            <a:lvl4pPr marL="1371600" indent="0" algn="ctr">
              <a:buNone/>
              <a:defRPr sz="3200" b="0" i="1">
                <a:latin typeface="Franklin Gothic Book" charset="0"/>
                <a:ea typeface="Franklin Gothic Book" charset="0"/>
                <a:cs typeface="Franklin Gothic Book" charset="0"/>
              </a:defRPr>
            </a:lvl4pPr>
            <a:lvl5pPr marL="1828800" indent="0" algn="ctr">
              <a:buNone/>
              <a:defRPr sz="3200" b="0" i="1">
                <a:latin typeface="Franklin Gothic Book" charset="0"/>
                <a:ea typeface="Franklin Gothic Book" charset="0"/>
                <a:cs typeface="Franklin Gothic Book" charset="0"/>
              </a:defRPr>
            </a:lvl5pPr>
          </a:lstStyle>
          <a:p>
            <a:pPr lvl="0"/>
            <a:r>
              <a:rPr lang="en-US"/>
              <a:t>Click to edit Master text styles</a:t>
            </a:r>
          </a:p>
        </p:txBody>
      </p:sp>
    </p:spTree>
    <p:extLst>
      <p:ext uri="{BB962C8B-B14F-4D97-AF65-F5344CB8AC3E}">
        <p14:creationId xmlns:p14="http://schemas.microsoft.com/office/powerpoint/2010/main" val="1905444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
        <p:nvSpPr>
          <p:cNvPr id="8" name="Text Placeholder 2"/>
          <p:cNvSpPr>
            <a:spLocks noGrp="1"/>
          </p:cNvSpPr>
          <p:nvPr>
            <p:ph idx="1"/>
          </p:nvPr>
        </p:nvSpPr>
        <p:spPr>
          <a:xfrm>
            <a:off x="243840" y="1381302"/>
            <a:ext cx="11563149" cy="4795661"/>
          </a:xfrm>
          <a:prstGeom prst="rect">
            <a:avLst/>
          </a:prstGeom>
        </p:spPr>
        <p:txBody>
          <a:bodyPr vert="horz" lIns="91440" tIns="45720" rIns="91440" bIns="45720" rtlCol="0">
            <a:normAutofit/>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182880"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243840" y="1379621"/>
            <a:ext cx="11563149" cy="4797342"/>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F3DB-6464-4F45-B113-737A0419C0A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3839" y="1326015"/>
            <a:ext cx="5775961" cy="485094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326015"/>
            <a:ext cx="5715000" cy="485094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F3DB-6464-4F45-B113-737A0419C0AF}" type="slidenum">
              <a:rPr lang="en-US" smtClean="0"/>
              <a:t>‹#›</a:t>
            </a:fld>
            <a:endParaRPr lang="en-US"/>
          </a:p>
        </p:txBody>
      </p:sp>
      <p:sp>
        <p:nvSpPr>
          <p:cNvPr id="8" name="Title 1"/>
          <p:cNvSpPr>
            <a:spLocks noGrp="1"/>
          </p:cNvSpPr>
          <p:nvPr>
            <p:ph type="title"/>
          </p:nvPr>
        </p:nvSpPr>
        <p:spPr>
          <a:xfrm>
            <a:off x="182880" y="0"/>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18764" y="1345743"/>
            <a:ext cx="5678812" cy="852026"/>
          </a:xfrm>
          <a:prstGeom prst="rect">
            <a:avLst/>
          </a:prstGeom>
        </p:spPr>
        <p:txBody>
          <a:bodyPr anchor="b"/>
          <a:lstStyle>
            <a:lvl1pPr marL="0" indent="0">
              <a:buNone/>
              <a:defRPr sz="2400" b="0">
                <a:latin typeface="Franklin Gothic Demi Cond" charset="0"/>
                <a:ea typeface="Franklin Gothic Demi Cond" charset="0"/>
                <a:cs typeface="Franklin Gothic Demi Con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18764" y="2505075"/>
            <a:ext cx="5678812" cy="368458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5743"/>
            <a:ext cx="5666874" cy="852026"/>
          </a:xfrm>
          <a:prstGeom prst="rect">
            <a:avLst/>
          </a:prstGeom>
        </p:spPr>
        <p:txBody>
          <a:bodyPr anchor="b"/>
          <a:lstStyle>
            <a:lvl1pPr marL="0" indent="0">
              <a:buNone/>
              <a:defRPr sz="2400" b="0">
                <a:latin typeface="Franklin Gothic Demi Cond" charset="0"/>
                <a:ea typeface="Franklin Gothic Demi Cond" charset="0"/>
                <a:cs typeface="Franklin Gothic Demi Con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666874" cy="3684588"/>
          </a:xfrm>
          <a:prstGeom prst="rect">
            <a:avLst/>
          </a:prstGeom>
        </p:spPr>
        <p:txBody>
          <a:bodyPr/>
          <a:lstStyle>
            <a:lvl1pPr>
              <a:defRPr>
                <a:latin typeface="Franklin Gothic Book" charset="0"/>
                <a:ea typeface="Franklin Gothic Book" charset="0"/>
                <a:cs typeface="Franklin Gothic Book" charset="0"/>
              </a:defRPr>
            </a:lvl1pPr>
            <a:lvl2pPr>
              <a:defRPr>
                <a:latin typeface="Franklin Gothic Book" charset="0"/>
                <a:ea typeface="Franklin Gothic Book" charset="0"/>
                <a:cs typeface="Franklin Gothic Book" charset="0"/>
              </a:defRPr>
            </a:lvl2pPr>
            <a:lvl3pPr>
              <a:defRPr>
                <a:latin typeface="Franklin Gothic Book" charset="0"/>
                <a:ea typeface="Franklin Gothic Book" charset="0"/>
                <a:cs typeface="Franklin Gothic Book" charset="0"/>
              </a:defRPr>
            </a:lvl3pPr>
            <a:lvl4pPr>
              <a:defRPr>
                <a:latin typeface="Franklin Gothic Book" charset="0"/>
                <a:ea typeface="Franklin Gothic Book" charset="0"/>
                <a:cs typeface="Franklin Gothic Book" charset="0"/>
              </a:defRPr>
            </a:lvl4pPr>
            <a:lvl5pPr>
              <a:defRPr>
                <a:latin typeface="Franklin Gothic Book" charset="0"/>
                <a:ea typeface="Franklin Gothic Book" charset="0"/>
                <a:cs typeface="Franklin Gothic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F3DB-6464-4F45-B113-737A0419C0AF}" type="slidenum">
              <a:rPr lang="en-US" smtClean="0"/>
              <a:t>‹#›</a:t>
            </a:fld>
            <a:endParaRPr lang="en-US"/>
          </a:p>
        </p:txBody>
      </p:sp>
      <p:sp>
        <p:nvSpPr>
          <p:cNvPr id="11" name="Title 1"/>
          <p:cNvSpPr>
            <a:spLocks noGrp="1"/>
          </p:cNvSpPr>
          <p:nvPr>
            <p:ph type="title"/>
          </p:nvPr>
        </p:nvSpPr>
        <p:spPr>
          <a:xfrm>
            <a:off x="182880"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F3DB-6464-4F45-B113-737A0419C0AF}" type="slidenum">
              <a:rPr lang="en-US" smtClean="0"/>
              <a:t>‹#›</a:t>
            </a:fld>
            <a:endParaRPr lang="en-US"/>
          </a:p>
        </p:txBody>
      </p:sp>
      <p:sp>
        <p:nvSpPr>
          <p:cNvPr id="7" name="Title 1"/>
          <p:cNvSpPr>
            <a:spLocks noGrp="1"/>
          </p:cNvSpPr>
          <p:nvPr>
            <p:ph type="title"/>
          </p:nvPr>
        </p:nvSpPr>
        <p:spPr>
          <a:xfrm>
            <a:off x="182880" y="0"/>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F3DB-6464-4F45-B113-737A0419C0AF}" type="slidenum">
              <a:rPr lang="en-US" smtClean="0"/>
              <a:t>‹#›</a:t>
            </a:fld>
            <a:endParaRPr lang="en-US"/>
          </a:p>
        </p:txBody>
      </p:sp>
      <p:sp>
        <p:nvSpPr>
          <p:cNvPr id="6" name="Title 1"/>
          <p:cNvSpPr>
            <a:spLocks noGrp="1"/>
          </p:cNvSpPr>
          <p:nvPr>
            <p:ph type="title"/>
          </p:nvPr>
        </p:nvSpPr>
        <p:spPr>
          <a:xfrm>
            <a:off x="182879" y="-1"/>
            <a:ext cx="9601200" cy="1097280"/>
          </a:xfrm>
          <a:prstGeom prst="rect">
            <a:avLst/>
          </a:prstGeom>
        </p:spPr>
        <p:txBody>
          <a:bodyPr anchor="ctr" anchorCtr="0"/>
          <a:lstStyle>
            <a:lvl1pPr>
              <a:defRPr>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764" y="1427746"/>
            <a:ext cx="4453262" cy="898359"/>
          </a:xfrm>
          <a:prstGeom prst="rect">
            <a:avLst/>
          </a:prstGeom>
        </p:spPr>
        <p:txBody>
          <a:bodyPr anchor="b"/>
          <a:lstStyle>
            <a:lvl1pPr>
              <a:defRPr sz="3200">
                <a:solidFill>
                  <a:schemeClr val="tx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Content Placeholder 2"/>
          <p:cNvSpPr>
            <a:spLocks noGrp="1"/>
          </p:cNvSpPr>
          <p:nvPr>
            <p:ph idx="1"/>
          </p:nvPr>
        </p:nvSpPr>
        <p:spPr>
          <a:xfrm>
            <a:off x="5183188" y="1427747"/>
            <a:ext cx="6671928" cy="4433303"/>
          </a:xfrm>
          <a:prstGeom prst="rect">
            <a:avLst/>
          </a:prstGeom>
        </p:spPr>
        <p:txBody>
          <a:bodyPr/>
          <a:lstStyle>
            <a:lvl1pPr>
              <a:defRPr sz="3200">
                <a:latin typeface="Franklin Gothic Book" charset="0"/>
                <a:ea typeface="Franklin Gothic Book" charset="0"/>
                <a:cs typeface="Franklin Gothic Book" charset="0"/>
              </a:defRPr>
            </a:lvl1pPr>
            <a:lvl2pPr>
              <a:defRPr sz="2800">
                <a:latin typeface="Franklin Gothic Book" charset="0"/>
                <a:ea typeface="Franklin Gothic Book" charset="0"/>
                <a:cs typeface="Franklin Gothic Book" charset="0"/>
              </a:defRPr>
            </a:lvl2pPr>
            <a:lvl3pPr>
              <a:defRPr sz="2400">
                <a:latin typeface="Franklin Gothic Book" charset="0"/>
                <a:ea typeface="Franklin Gothic Book" charset="0"/>
                <a:cs typeface="Franklin Gothic Book" charset="0"/>
              </a:defRPr>
            </a:lvl3pPr>
            <a:lvl4pPr>
              <a:defRPr sz="2000">
                <a:latin typeface="Franklin Gothic Book" charset="0"/>
                <a:ea typeface="Franklin Gothic Book" charset="0"/>
                <a:cs typeface="Franklin Gothic Book" charset="0"/>
              </a:defRPr>
            </a:lvl4pPr>
            <a:lvl5pPr>
              <a:defRPr sz="2000">
                <a:latin typeface="Franklin Gothic Book" charset="0"/>
                <a:ea typeface="Franklin Gothic Book" charset="0"/>
                <a:cs typeface="Franklin Gothic Book"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18764" y="2326104"/>
            <a:ext cx="4453262" cy="3542883"/>
          </a:xfrm>
          <a:prstGeom prst="rect">
            <a:avLst/>
          </a:prstGeom>
        </p:spPr>
        <p:txBody>
          <a:bodyPr/>
          <a:lstStyle>
            <a:lvl1pPr marL="0" indent="0">
              <a:buNone/>
              <a:defRPr sz="1600">
                <a:latin typeface="Franklin Gothic Book" charset="0"/>
                <a:ea typeface="Franklin Gothic Book"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F3DB-6464-4F45-B113-737A0419C0AF}" type="slidenum">
              <a:rPr lang="en-US" smtClean="0"/>
              <a:t>‹#›</a:t>
            </a:fld>
            <a:endParaRPr lang="en-US"/>
          </a:p>
        </p:txBody>
      </p:sp>
      <p:sp>
        <p:nvSpPr>
          <p:cNvPr id="9" name="Title 1"/>
          <p:cNvSpPr txBox="1">
            <a:spLocks/>
          </p:cNvSpPr>
          <p:nvPr userDrawn="1"/>
        </p:nvSpPr>
        <p:spPr>
          <a:xfrm>
            <a:off x="182880" y="-1"/>
            <a:ext cx="9601200" cy="10972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764" y="1314676"/>
            <a:ext cx="4453262" cy="742724"/>
          </a:xfrm>
          <a:prstGeom prst="rect">
            <a:avLst/>
          </a:prstGeom>
        </p:spPr>
        <p:txBody>
          <a:bodyPr anchor="b"/>
          <a:lstStyle>
            <a:lvl1pPr>
              <a:defRPr sz="3200">
                <a:solidFill>
                  <a:schemeClr val="tx1"/>
                </a:solidFill>
                <a:latin typeface="Franklin Gothic Demi Cond" charset="0"/>
                <a:ea typeface="Franklin Gothic Demi Cond" charset="0"/>
                <a:cs typeface="Franklin Gothic Demi Cond" charset="0"/>
              </a:defRPr>
            </a:lvl1pPr>
          </a:lstStyle>
          <a:p>
            <a:r>
              <a:rPr lang="en-US"/>
              <a:t>Click to edit Master title style</a:t>
            </a:r>
          </a:p>
        </p:txBody>
      </p:sp>
      <p:sp>
        <p:nvSpPr>
          <p:cNvPr id="3" name="Picture Placeholder 2"/>
          <p:cNvSpPr>
            <a:spLocks noGrp="1" noChangeAspect="1"/>
          </p:cNvSpPr>
          <p:nvPr>
            <p:ph type="pic" idx="1"/>
          </p:nvPr>
        </p:nvSpPr>
        <p:spPr>
          <a:xfrm>
            <a:off x="5181599" y="1314676"/>
            <a:ext cx="6625389" cy="4873625"/>
          </a:xfrm>
          <a:prstGeom prst="rect">
            <a:avLst/>
          </a:prstGeom>
        </p:spPr>
        <p:txBody>
          <a:bodyPr anchor="t"/>
          <a:lstStyle>
            <a:lvl1pPr marL="0" indent="0">
              <a:buNone/>
              <a:defRPr sz="3200">
                <a:latin typeface="Franklin Gothic Book" charset="0"/>
                <a:ea typeface="Franklin Gothic Book" charset="0"/>
                <a:cs typeface="Franklin Gothic Book"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18764" y="2057400"/>
            <a:ext cx="4453262" cy="3811588"/>
          </a:xfrm>
          <a:prstGeom prst="rect">
            <a:avLst/>
          </a:prstGeom>
        </p:spPr>
        <p:txBody>
          <a:bodyPr/>
          <a:lstStyle>
            <a:lvl1pPr marL="0" indent="0">
              <a:buNone/>
              <a:defRPr sz="1600">
                <a:latin typeface="Franklin Gothic Book" charset="0"/>
                <a:ea typeface="Franklin Gothic Book" charset="0"/>
                <a:cs typeface="Franklin Gothic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F3DB-6464-4F45-B113-737A0419C0AF}" type="slidenum">
              <a:rPr lang="en-US" smtClean="0"/>
              <a:t>‹#›</a:t>
            </a:fld>
            <a:endParaRPr lang="en-US"/>
          </a:p>
        </p:txBody>
      </p:sp>
      <p:sp>
        <p:nvSpPr>
          <p:cNvPr id="9" name="Title 1"/>
          <p:cNvSpPr txBox="1">
            <a:spLocks/>
          </p:cNvSpPr>
          <p:nvPr userDrawn="1"/>
        </p:nvSpPr>
        <p:spPr>
          <a:xfrm>
            <a:off x="182880" y="-1"/>
            <a:ext cx="9601200" cy="109728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rgbClr val="FFFFFF"/>
                </a:solidFill>
                <a:latin typeface="Franklin Gothic Demi Cond" charset="0"/>
                <a:ea typeface="Franklin Gothic Demi Cond" charset="0"/>
                <a:cs typeface="Franklin Gothic Demi Cond" charset="0"/>
              </a:defRPr>
            </a:lvl1p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4F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76246" y="234674"/>
            <a:ext cx="2073348" cy="677281"/>
          </a:xfrm>
          <a:prstGeom prst="rect">
            <a:avLst/>
          </a:prstGeom>
          <a:ln>
            <a:noFill/>
          </a:ln>
        </p:spPr>
      </p:pic>
    </p:spTree>
    <p:extLst>
      <p:ext uri="{BB962C8B-B14F-4D97-AF65-F5344CB8AC3E}">
        <p14:creationId xmlns:p14="http://schemas.microsoft.com/office/powerpoint/2010/main" val="1995123511"/>
      </p:ext>
    </p:extLst>
  </p:cSld>
  <p:clrMap bg1="lt1" tx1="dk1" bg2="lt2" tx2="dk2" accent1="accent1" accent2="accent2" accent3="accent3" accent4="accent4" accent5="accent5" accent6="accent6" hlink="hlink" folHlink="folHlink"/>
  <p:sldLayoutIdLst>
    <p:sldLayoutId id="2147484485" r:id="rId1"/>
  </p:sldLayoutIdLst>
  <p:hf hdr="0" ftr="0" dt="0"/>
  <p:txStyles>
    <p:titleStyle>
      <a:lvl1pPr algn="ctr" defTabSz="914400" rtl="0" eaLnBrk="1" latinLnBrk="0" hangingPunct="1">
        <a:lnSpc>
          <a:spcPct val="90000"/>
        </a:lnSpc>
        <a:spcBef>
          <a:spcPct val="0"/>
        </a:spcBef>
        <a:buNone/>
        <a:defRPr sz="4400" kern="1200">
          <a:solidFill>
            <a:srgbClr val="FFFF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C44E5-6314-7949-BE00-36325AB8D09D}" type="slidenum">
              <a:rPr lang="en-US" smtClean="0"/>
              <a:t>‹#›</a:t>
            </a:fld>
            <a:endParaRPr lang="en-US"/>
          </a:p>
        </p:txBody>
      </p:sp>
      <p:sp>
        <p:nvSpPr>
          <p:cNvPr id="7" name="Rectangle 6"/>
          <p:cNvSpPr/>
          <p:nvPr userDrawn="1"/>
        </p:nvSpPr>
        <p:spPr>
          <a:xfrm>
            <a:off x="0" y="-1"/>
            <a:ext cx="12192000" cy="1097280"/>
          </a:xfrm>
          <a:prstGeom prst="rect">
            <a:avLst/>
          </a:prstGeom>
          <a:solidFill>
            <a:srgbClr val="00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876246" y="234674"/>
            <a:ext cx="2073348" cy="677281"/>
          </a:xfrm>
          <a:prstGeom prst="rect">
            <a:avLst/>
          </a:prstGeom>
          <a:ln>
            <a:noFill/>
          </a:ln>
        </p:spPr>
      </p:pic>
    </p:spTree>
  </p:cSld>
  <p:clrMap bg1="lt1" tx1="dk1" bg2="lt2" tx2="dk2" accent1="accent1" accent2="accent2" accent3="accent3" accent4="accent4" accent5="accent5" accent6="accent6" hlink="hlink" folHlink="folHlink"/>
  <p:sldLayoutIdLst>
    <p:sldLayoutId id="2147484471" r:id="rId1"/>
    <p:sldLayoutId id="2147484472"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9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3"/>
          <a:srcRect l="8654"/>
          <a:stretch/>
        </p:blipFill>
        <p:spPr>
          <a:xfrm>
            <a:off x="0" y="0"/>
            <a:ext cx="12192000" cy="5739224"/>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AC468-58E4-1540-BA98-901DAA0D98B6}" type="slidenum">
              <a:rPr lang="en-US" smtClean="0"/>
              <a:t>‹#›</a:t>
            </a:fld>
            <a:endParaRPr lang="en-US"/>
          </a:p>
        </p:txBody>
      </p:sp>
      <p:sp>
        <p:nvSpPr>
          <p:cNvPr id="7" name="Rectangle 6"/>
          <p:cNvSpPr/>
          <p:nvPr userDrawn="1"/>
        </p:nvSpPr>
        <p:spPr>
          <a:xfrm>
            <a:off x="0" y="5711371"/>
            <a:ext cx="12192000" cy="1146629"/>
          </a:xfrm>
          <a:prstGeom prst="rect">
            <a:avLst/>
          </a:prstGeom>
          <a:solidFill>
            <a:srgbClr val="004F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3245"/>
      </p:ext>
    </p:extLst>
  </p:cSld>
  <p:clrMap bg1="lt1" tx1="dk1" bg2="lt2" tx2="dk2" accent1="accent1" accent2="accent2" accent3="accent3" accent4="accent4" accent5="accent5" accent6="accent6" hlink="hlink" folHlink="folHlink"/>
  <p:sldLayoutIdLst>
    <p:sldLayoutId id="21474844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44"/>
            <a:ext cx="10266467" cy="6844311"/>
          </a:xfrm>
          <a:prstGeom prst="rect">
            <a:avLst/>
          </a:prstGeom>
        </p:spPr>
      </p:pic>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3491" t="15032" r="39056"/>
          <a:stretch/>
        </p:blipFill>
        <p:spPr>
          <a:xfrm>
            <a:off x="8763000" y="-2"/>
            <a:ext cx="3429000" cy="3394713"/>
          </a:xfrm>
          <a:prstGeom prst="rect">
            <a:avLst/>
          </a:prstGeom>
        </p:spPr>
      </p:pic>
      <p:sp>
        <p:nvSpPr>
          <p:cNvPr id="7" name="Rectangle 6"/>
          <p:cNvSpPr/>
          <p:nvPr userDrawn="1"/>
        </p:nvSpPr>
        <p:spPr>
          <a:xfrm>
            <a:off x="0" y="5574846"/>
            <a:ext cx="12179808" cy="1146629"/>
          </a:xfrm>
          <a:prstGeom prst="rect">
            <a:avLst/>
          </a:prstGeom>
          <a:solidFill>
            <a:srgbClr val="004F82">
              <a:alpha val="9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76246" y="5809519"/>
            <a:ext cx="2073348" cy="677281"/>
          </a:xfrm>
          <a:prstGeom prst="rect">
            <a:avLst/>
          </a:prstGeom>
          <a:ln>
            <a:noFill/>
          </a:ln>
        </p:spPr>
      </p:pic>
      <p:pic>
        <p:nvPicPr>
          <p:cNvPr id="2" name="Picture 1"/>
          <p:cNvPicPr>
            <a:picLocks noChangeAspect="1"/>
          </p:cNvPicPr>
          <p:nvPr userDrawn="1"/>
        </p:nvPicPr>
        <p:blipFill rotWithShape="1">
          <a:blip r:embed="rId6">
            <a:extLst>
              <a:ext uri="{28A0092B-C50C-407E-A947-70E740481C1C}">
                <a14:useLocalDpi xmlns:a14="http://schemas.microsoft.com/office/drawing/2010/main" val="0"/>
              </a:ext>
            </a:extLst>
          </a:blip>
          <a:srcRect l="21866" t="-16" r="24912"/>
          <a:stretch/>
        </p:blipFill>
        <p:spPr>
          <a:xfrm>
            <a:off x="8763000" y="3457187"/>
            <a:ext cx="3429000" cy="3398132"/>
          </a:xfrm>
          <a:prstGeom prst="rect">
            <a:avLst/>
          </a:prstGeom>
        </p:spPr>
      </p:pic>
      <p:sp>
        <p:nvSpPr>
          <p:cNvPr id="13" name="Rectangle 12"/>
          <p:cNvSpPr/>
          <p:nvPr userDrawn="1"/>
        </p:nvSpPr>
        <p:spPr>
          <a:xfrm rot="5400000">
            <a:off x="10433857" y="1693718"/>
            <a:ext cx="45719" cy="3470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8721436" y="0"/>
            <a:ext cx="415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5552153"/>
      </p:ext>
    </p:extLst>
  </p:cSld>
  <p:clrMap bg1="lt1" tx1="dk1" bg2="lt2" tx2="dk2" accent1="accent1" accent2="accent2" accent3="accent3" accent4="accent4" accent5="accent5" accent6="accent6" hlink="hlink" folHlink="folHlink"/>
  <p:sldLayoutIdLst>
    <p:sldLayoutId id="214748448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0AFDF-0EA1-494E-8AB7-26939857203C}" type="slidenum">
              <a:rPr lang="en-US" smtClean="0"/>
              <a:t>‹#›</a:t>
            </a:fld>
            <a:endParaRPr lang="en-US"/>
          </a:p>
        </p:txBody>
      </p:sp>
    </p:spTree>
    <p:extLst>
      <p:ext uri="{BB962C8B-B14F-4D97-AF65-F5344CB8AC3E}">
        <p14:creationId xmlns:p14="http://schemas.microsoft.com/office/powerpoint/2010/main" val="430307622"/>
      </p:ext>
    </p:extLst>
  </p:cSld>
  <p:clrMap bg1="lt1" tx1="dk1" bg2="lt2" tx2="dk2" accent1="accent1" accent2="accent2" accent3="accent3" accent4="accent4" accent5="accent5" accent6="accent6" hlink="hlink" folHlink="folHlink"/>
  <p:sldLayoutIdLst>
    <p:sldLayoutId id="214748449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HealthyStartData@hrsa.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302" y="5410607"/>
            <a:ext cx="8503920" cy="1141664"/>
          </a:xfrm>
        </p:spPr>
        <p:txBody>
          <a:bodyPr>
            <a:noAutofit/>
          </a:bodyPr>
          <a:lstStyle/>
          <a:p>
            <a:r>
              <a:rPr lang="en-US" sz="2800" dirty="0"/>
              <a:t>Healthy Start Monitoring and Evaluation Data System – HSMED Validation Tool Training</a:t>
            </a:r>
          </a:p>
        </p:txBody>
      </p:sp>
      <p:sp>
        <p:nvSpPr>
          <p:cNvPr id="4" name="Subtitle 4"/>
          <p:cNvSpPr txBox="1">
            <a:spLocks/>
          </p:cNvSpPr>
          <p:nvPr/>
        </p:nvSpPr>
        <p:spPr>
          <a:xfrm>
            <a:off x="156058" y="6391277"/>
            <a:ext cx="3042914" cy="338554"/>
          </a:xfrm>
          <a:prstGeom prst="rect">
            <a:avLst/>
          </a:prstGeom>
        </p:spPr>
        <p:txBody>
          <a:bodyPr vert="horz" wrap="square" lIns="91440" tIns="45720" rIns="91440" bIns="45720" rtlCol="0" anchor="t">
            <a:spAutoFit/>
          </a:bodyPr>
          <a:lstStyle>
            <a:lvl1pPr marL="0" indent="0" algn="l" defTabSz="914400" rtl="0" eaLnBrk="1" latinLnBrk="0" hangingPunct="1">
              <a:spcBef>
                <a:spcPts val="0"/>
              </a:spcBef>
              <a:spcAft>
                <a:spcPts val="600"/>
              </a:spcAft>
              <a:buClr>
                <a:schemeClr val="tx2"/>
              </a:buClr>
              <a:buSzPct val="120000"/>
              <a:buFont typeface="Wingdings" pitchFamily="2" charset="2"/>
              <a:buNone/>
              <a:defRPr sz="2000" b="1" kern="1200" spc="300" baseline="0">
                <a:solidFill>
                  <a:schemeClr val="tx2"/>
                </a:solidFill>
                <a:latin typeface="Helvetica LT Std" pitchFamily="34" charset="0"/>
                <a:ea typeface="+mn-ea"/>
                <a:cs typeface="Calibri"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Helvetica LT Std" pitchFamily="34" charset="0"/>
                <a:ea typeface="+mn-ea"/>
                <a:cs typeface="Calibri"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mn-lt"/>
                <a:ea typeface="+mn-ea"/>
                <a:cs typeface="Calibri" pitchFamily="34" charset="0"/>
              </a:defRPr>
            </a:lvl3pPr>
            <a:lvl4pPr marL="1030288" indent="-228600" algn="l" defTabSz="914400" rtl="0" eaLnBrk="1" latinLnBrk="0" hangingPunct="1">
              <a:spcBef>
                <a:spcPts val="0"/>
              </a:spcBef>
              <a:spcAft>
                <a:spcPts val="600"/>
              </a:spcAft>
              <a:buClr>
                <a:schemeClr val="tx2"/>
              </a:buClr>
              <a:buFont typeface="Arial" pitchFamily="34" charset="0"/>
              <a:buChar char="–"/>
              <a:defRPr sz="1800" kern="1200">
                <a:solidFill>
                  <a:schemeClr val="tx1"/>
                </a:solidFill>
                <a:latin typeface="+mn-lt"/>
                <a:ea typeface="+mn-ea"/>
                <a:cs typeface="+mn-cs"/>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mn-lt"/>
                <a:ea typeface="+mn-ea"/>
                <a:cs typeface="+mn-cs"/>
              </a:defRPr>
            </a:lvl5pPr>
            <a:lvl6pPr marL="1608138" indent="-228600" algn="l" defTabSz="914400"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80A644"/>
              </a:buClr>
              <a:buSzPct val="85000"/>
              <a:defRPr/>
            </a:pPr>
            <a:r>
              <a:rPr lang="en-US" sz="1600" spc="140" dirty="0">
                <a:solidFill>
                  <a:schemeClr val="accent4"/>
                </a:solidFill>
                <a:latin typeface="Helvetica LT Std"/>
                <a:cs typeface="Calibri"/>
              </a:rPr>
              <a:t>July 02, 2024</a:t>
            </a:r>
            <a:endParaRPr lang="en-US" sz="800" spc="140" dirty="0">
              <a:solidFill>
                <a:srgbClr val="FF0000"/>
              </a:solidFill>
              <a:highlight>
                <a:srgbClr val="FFFF00"/>
              </a:highlight>
              <a:latin typeface="Helvetica LT Std"/>
              <a:cs typeface="Calibri"/>
            </a:endParaRPr>
          </a:p>
        </p:txBody>
      </p:sp>
    </p:spTree>
    <p:extLst>
      <p:ext uri="{BB962C8B-B14F-4D97-AF65-F5344CB8AC3E}">
        <p14:creationId xmlns:p14="http://schemas.microsoft.com/office/powerpoint/2010/main" val="1881163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10</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p:txBody>
          <a:bodyPr/>
          <a:lstStyle/>
          <a:p>
            <a:pPr marR="168910" fontAlgn="t"/>
            <a:r>
              <a:rPr lang="en-US" dirty="0">
                <a:solidFill>
                  <a:schemeClr val="tx1">
                    <a:lumMod val="75000"/>
                    <a:lumOff val="25000"/>
                  </a:schemeClr>
                </a:solidFill>
                <a:latin typeface="Franklin Gothic Book"/>
                <a:ea typeface="+mn-ea"/>
                <a:cs typeface="+mn-cs"/>
              </a:rPr>
              <a:t>The following Healthy Start forms can be uploaded and tested using the HSMED validation tool</a:t>
            </a:r>
          </a:p>
          <a:p>
            <a:pPr marL="800100" marR="168910" lvl="2" indent="-342900" fontAlgn="t">
              <a:spcBef>
                <a:spcPts val="1000"/>
              </a:spcBef>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Demographic Form</a:t>
            </a:r>
          </a:p>
          <a:p>
            <a:pPr marL="800100" marR="168910" lvl="2" indent="-342900" fontAlgn="t">
              <a:spcBef>
                <a:spcPts val="1000"/>
              </a:spcBef>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Background Form</a:t>
            </a:r>
          </a:p>
          <a:p>
            <a:pPr marL="800100" marR="168910" lvl="2" indent="-342900" fontAlgn="t">
              <a:spcBef>
                <a:spcPts val="1000"/>
              </a:spcBef>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Prenatal Form</a:t>
            </a:r>
          </a:p>
          <a:p>
            <a:pPr marL="800100" marR="168910" lvl="2" indent="-342900" fontAlgn="t">
              <a:spcBef>
                <a:spcPts val="1000"/>
              </a:spcBef>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Parent/Child Form</a:t>
            </a:r>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HSMED Validation Tool (cont.)</a:t>
            </a:r>
          </a:p>
        </p:txBody>
      </p:sp>
      <p:pic>
        <p:nvPicPr>
          <p:cNvPr id="14" name="Picture 13" descr="Screenshot of forms to select from drop down.">
            <a:extLst>
              <a:ext uri="{FF2B5EF4-FFF2-40B4-BE49-F238E27FC236}">
                <a16:creationId xmlns:a16="http://schemas.microsoft.com/office/drawing/2014/main" id="{55AF6E07-F63A-CF2D-CCC0-DE8734E72240}"/>
              </a:ext>
            </a:extLst>
          </p:cNvPr>
          <p:cNvPicPr>
            <a:picLocks noChangeAspect="1"/>
          </p:cNvPicPr>
          <p:nvPr/>
        </p:nvPicPr>
        <p:blipFill>
          <a:blip r:embed="rId3"/>
          <a:stretch>
            <a:fillRect/>
          </a:stretch>
        </p:blipFill>
        <p:spPr>
          <a:xfrm>
            <a:off x="4072270" y="2306706"/>
            <a:ext cx="7398488" cy="3388928"/>
          </a:xfrm>
          <a:prstGeom prst="rect">
            <a:avLst/>
          </a:prstGeom>
          <a:ln w="19050">
            <a:solidFill>
              <a:schemeClr val="tx1"/>
            </a:solidFill>
          </a:ln>
        </p:spPr>
      </p:pic>
    </p:spTree>
    <p:extLst>
      <p:ext uri="{BB962C8B-B14F-4D97-AF65-F5344CB8AC3E}">
        <p14:creationId xmlns:p14="http://schemas.microsoft.com/office/powerpoint/2010/main" val="329654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11</a:t>
            </a:fld>
            <a:endParaRPr lang="en-US" dirty="0"/>
          </a:p>
        </p:txBody>
      </p:sp>
      <p:sp>
        <p:nvSpPr>
          <p:cNvPr id="3" name="Content Placeholder 2" descr="Screenshot of HSMED Validation Tool page">
            <a:extLst>
              <a:ext uri="{FF2B5EF4-FFF2-40B4-BE49-F238E27FC236}">
                <a16:creationId xmlns:a16="http://schemas.microsoft.com/office/drawing/2014/main" id="{5100302F-15D0-4DDA-B017-E49B5100E7FD}"/>
              </a:ext>
            </a:extLst>
          </p:cNvPr>
          <p:cNvSpPr>
            <a:spLocks noGrp="1"/>
          </p:cNvSpPr>
          <p:nvPr>
            <p:ph idx="1"/>
          </p:nvPr>
        </p:nvSpPr>
        <p:spPr>
          <a:xfrm>
            <a:off x="243840" y="1285506"/>
            <a:ext cx="11563149" cy="4795661"/>
          </a:xfrm>
        </p:spPr>
        <p:txBody>
          <a:bodyPr/>
          <a:lstStyle/>
          <a:p>
            <a:pPr marR="168910" fontAlgn="t"/>
            <a:r>
              <a:rPr lang="en-US" dirty="0">
                <a:solidFill>
                  <a:schemeClr val="tx1">
                    <a:lumMod val="75000"/>
                    <a:lumOff val="25000"/>
                  </a:schemeClr>
                </a:solidFill>
                <a:latin typeface="Franklin Gothic Book"/>
                <a:ea typeface="+mn-ea"/>
                <a:cs typeface="+mn-cs"/>
              </a:rPr>
              <a:t>On the HSMED Validation Tool page, you can confirm your grant information and validate files. Choose the Healthy Start form you want to validate. Click “Select Files” to choose the file for upload. HSMED Validation Tool accepts files in both CSV and XML format.</a:t>
            </a:r>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HSMED Validation Tool (cont.)</a:t>
            </a:r>
          </a:p>
        </p:txBody>
      </p:sp>
      <p:pic>
        <p:nvPicPr>
          <p:cNvPr id="6" name="Picture 5" descr="A screenshot of a HSMED Validation Tool page">
            <a:extLst>
              <a:ext uri="{FF2B5EF4-FFF2-40B4-BE49-F238E27FC236}">
                <a16:creationId xmlns:a16="http://schemas.microsoft.com/office/drawing/2014/main" id="{9FAAF4C3-2D42-3ACA-CB87-3A9F0ED2A4B8}"/>
              </a:ext>
            </a:extLst>
          </p:cNvPr>
          <p:cNvPicPr>
            <a:picLocks noChangeAspect="1"/>
          </p:cNvPicPr>
          <p:nvPr/>
        </p:nvPicPr>
        <p:blipFill>
          <a:blip r:embed="rId3"/>
          <a:stretch>
            <a:fillRect/>
          </a:stretch>
        </p:blipFill>
        <p:spPr>
          <a:xfrm>
            <a:off x="552292" y="3037656"/>
            <a:ext cx="10801508" cy="3820344"/>
          </a:xfrm>
          <a:prstGeom prst="rect">
            <a:avLst/>
          </a:prstGeom>
          <a:ln w="19050">
            <a:solidFill>
              <a:schemeClr val="tx1"/>
            </a:solidFill>
          </a:ln>
        </p:spPr>
      </p:pic>
      <p:cxnSp>
        <p:nvCxnSpPr>
          <p:cNvPr id="7" name="Connector: Elbow 6">
            <a:extLst>
              <a:ext uri="{FF2B5EF4-FFF2-40B4-BE49-F238E27FC236}">
                <a16:creationId xmlns:a16="http://schemas.microsoft.com/office/drawing/2014/main" id="{3AEE3BFC-764D-4691-96F7-0371EA757D1B}"/>
              </a:ext>
              <a:ext uri="{C183D7F6-B498-43B3-948B-1728B52AA6E4}">
                <adec:decorative xmlns:adec="http://schemas.microsoft.com/office/drawing/2017/decorative" val="1"/>
              </a:ext>
            </a:extLst>
          </p:cNvPr>
          <p:cNvCxnSpPr>
            <a:cxnSpLocks/>
          </p:cNvCxnSpPr>
          <p:nvPr/>
        </p:nvCxnSpPr>
        <p:spPr>
          <a:xfrm rot="16200000" flipH="1">
            <a:off x="11158" y="3207225"/>
            <a:ext cx="2396946" cy="1649241"/>
          </a:xfrm>
          <a:prstGeom prst="bentConnector3">
            <a:avLst>
              <a:gd name="adj1" fmla="val 100634"/>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E43E0218-BE25-9AB6-9F97-EDAD647DE132}"/>
              </a:ext>
              <a:ext uri="{C183D7F6-B498-43B3-948B-1728B52AA6E4}">
                <adec:decorative xmlns:adec="http://schemas.microsoft.com/office/drawing/2017/decorative" val="1"/>
              </a:ext>
            </a:extLst>
          </p:cNvPr>
          <p:cNvCxnSpPr>
            <a:cxnSpLocks/>
          </p:cNvCxnSpPr>
          <p:nvPr/>
        </p:nvCxnSpPr>
        <p:spPr>
          <a:xfrm rot="10800000" flipV="1">
            <a:off x="7161861" y="3037656"/>
            <a:ext cx="4418533" cy="3308671"/>
          </a:xfrm>
          <a:prstGeom prst="bentConnector3">
            <a:avLst>
              <a:gd name="adj1" fmla="val 188"/>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87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12</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30249" y="1250301"/>
            <a:ext cx="11563149" cy="4795661"/>
          </a:xfrm>
        </p:spPr>
        <p:txBody>
          <a:bodyPr/>
          <a:lstStyle/>
          <a:p>
            <a:pPr marR="168910" fontAlgn="t"/>
            <a:r>
              <a:rPr lang="en-US" dirty="0">
                <a:solidFill>
                  <a:schemeClr val="tx1">
                    <a:lumMod val="75000"/>
                    <a:lumOff val="25000"/>
                  </a:schemeClr>
                </a:solidFill>
                <a:latin typeface="Franklin Gothic Book"/>
                <a:ea typeface="+mn-ea"/>
                <a:cs typeface="+mn-cs"/>
              </a:rPr>
              <a:t>The selected file will appear in the Attachment box. The HSMED validation tool doesn’t Save files that are uploaded but you must click the “Save” button to access the “Delete” button.</a:t>
            </a:r>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Validating Client-Level Data</a:t>
            </a:r>
          </a:p>
        </p:txBody>
      </p:sp>
      <p:pic>
        <p:nvPicPr>
          <p:cNvPr id="11" name="Picture 10" descr="A screenshot of Save button">
            <a:extLst>
              <a:ext uri="{FF2B5EF4-FFF2-40B4-BE49-F238E27FC236}">
                <a16:creationId xmlns:a16="http://schemas.microsoft.com/office/drawing/2014/main" id="{AC4A8D2E-3181-3C10-B869-C16A4CF78683}"/>
              </a:ext>
            </a:extLst>
          </p:cNvPr>
          <p:cNvPicPr>
            <a:picLocks noChangeAspect="1"/>
          </p:cNvPicPr>
          <p:nvPr/>
        </p:nvPicPr>
        <p:blipFill>
          <a:blip r:embed="rId3"/>
          <a:stretch>
            <a:fillRect/>
          </a:stretch>
        </p:blipFill>
        <p:spPr>
          <a:xfrm>
            <a:off x="688882" y="2553900"/>
            <a:ext cx="9344118" cy="4056631"/>
          </a:xfrm>
          <a:prstGeom prst="rect">
            <a:avLst/>
          </a:prstGeom>
          <a:ln w="19050">
            <a:solidFill>
              <a:schemeClr val="tx1"/>
            </a:solidFill>
          </a:ln>
        </p:spPr>
      </p:pic>
      <p:cxnSp>
        <p:nvCxnSpPr>
          <p:cNvPr id="12" name="Connector: Elbow 11">
            <a:extLst>
              <a:ext uri="{FF2B5EF4-FFF2-40B4-BE49-F238E27FC236}">
                <a16:creationId xmlns:a16="http://schemas.microsoft.com/office/drawing/2014/main" id="{7EEC15DD-DED6-4C40-87A7-4962D678DD03}"/>
              </a:ext>
              <a:ext uri="{C183D7F6-B498-43B3-948B-1728B52AA6E4}">
                <adec:decorative xmlns:adec="http://schemas.microsoft.com/office/drawing/2017/decorative" val="1"/>
              </a:ext>
            </a:extLst>
          </p:cNvPr>
          <p:cNvCxnSpPr>
            <a:cxnSpLocks/>
          </p:cNvCxnSpPr>
          <p:nvPr/>
        </p:nvCxnSpPr>
        <p:spPr>
          <a:xfrm rot="5400000">
            <a:off x="8106128" y="3618911"/>
            <a:ext cx="3964850" cy="663633"/>
          </a:xfrm>
          <a:prstGeom prst="bentConnector3">
            <a:avLst>
              <a:gd name="adj1" fmla="val 99794"/>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78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13</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30249" y="1250301"/>
            <a:ext cx="11563149" cy="4795661"/>
          </a:xfrm>
        </p:spPr>
        <p:txBody>
          <a:bodyPr/>
          <a:lstStyle/>
          <a:p>
            <a:pPr marR="168910" fontAlgn="t"/>
            <a:r>
              <a:rPr lang="en-US" dirty="0">
                <a:solidFill>
                  <a:schemeClr val="tx1">
                    <a:lumMod val="75000"/>
                    <a:lumOff val="25000"/>
                  </a:schemeClr>
                </a:solidFill>
                <a:latin typeface="Franklin Gothic Book"/>
                <a:ea typeface="+mn-ea"/>
                <a:cs typeface="+mn-cs"/>
              </a:rPr>
              <a:t>The selected file will appear in the Attachment box with “Edit and “Delete” buttons once saved. Click “Delete” to remove the file and attach a new one. Click “Validate” to start the validation process.  </a:t>
            </a:r>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Validating Client-Level Data (cont.)</a:t>
            </a:r>
          </a:p>
        </p:txBody>
      </p:sp>
      <p:pic>
        <p:nvPicPr>
          <p:cNvPr id="6" name="Picture 5" descr="A screenshot of Validate button">
            <a:extLst>
              <a:ext uri="{FF2B5EF4-FFF2-40B4-BE49-F238E27FC236}">
                <a16:creationId xmlns:a16="http://schemas.microsoft.com/office/drawing/2014/main" id="{18292E4D-65A5-2646-1762-B04442FEF2EF}"/>
              </a:ext>
            </a:extLst>
          </p:cNvPr>
          <p:cNvPicPr>
            <a:picLocks noChangeAspect="1"/>
          </p:cNvPicPr>
          <p:nvPr/>
        </p:nvPicPr>
        <p:blipFill>
          <a:blip r:embed="rId3"/>
          <a:stretch>
            <a:fillRect/>
          </a:stretch>
        </p:blipFill>
        <p:spPr>
          <a:xfrm>
            <a:off x="952235" y="3065283"/>
            <a:ext cx="10287529" cy="3473629"/>
          </a:xfrm>
          <a:prstGeom prst="rect">
            <a:avLst/>
          </a:prstGeom>
          <a:ln w="19050">
            <a:solidFill>
              <a:schemeClr val="tx1"/>
            </a:solidFill>
          </a:ln>
        </p:spPr>
      </p:pic>
      <p:cxnSp>
        <p:nvCxnSpPr>
          <p:cNvPr id="9" name="Connector: Elbow 8">
            <a:extLst>
              <a:ext uri="{FF2B5EF4-FFF2-40B4-BE49-F238E27FC236}">
                <a16:creationId xmlns:a16="http://schemas.microsoft.com/office/drawing/2014/main" id="{3AEE3BFC-764D-4691-96F7-0371EA757D1B}"/>
              </a:ext>
              <a:ext uri="{C183D7F6-B498-43B3-948B-1728B52AA6E4}">
                <adec:decorative xmlns:adec="http://schemas.microsoft.com/office/drawing/2017/decorative" val="1"/>
              </a:ext>
            </a:extLst>
          </p:cNvPr>
          <p:cNvCxnSpPr>
            <a:cxnSpLocks/>
          </p:cNvCxnSpPr>
          <p:nvPr/>
        </p:nvCxnSpPr>
        <p:spPr>
          <a:xfrm>
            <a:off x="361936" y="2064951"/>
            <a:ext cx="10242564" cy="4291399"/>
          </a:xfrm>
          <a:prstGeom prst="bentConnector3">
            <a:avLst>
              <a:gd name="adj1" fmla="val 31"/>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7EEC15DD-DED6-4C40-87A7-4962D678DD03}"/>
              </a:ext>
              <a:ext uri="{C183D7F6-B498-43B3-948B-1728B52AA6E4}">
                <adec:decorative xmlns:adec="http://schemas.microsoft.com/office/drawing/2017/decorative" val="1"/>
              </a:ext>
            </a:extLst>
          </p:cNvPr>
          <p:cNvCxnSpPr>
            <a:cxnSpLocks/>
          </p:cNvCxnSpPr>
          <p:nvPr/>
        </p:nvCxnSpPr>
        <p:spPr>
          <a:xfrm rot="5400000">
            <a:off x="9257338" y="3715560"/>
            <a:ext cx="3964850" cy="663633"/>
          </a:xfrm>
          <a:prstGeom prst="bentConnector3">
            <a:avLst>
              <a:gd name="adj1" fmla="val 99794"/>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894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14</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250671"/>
            <a:ext cx="11563149" cy="4795661"/>
          </a:xfrm>
        </p:spPr>
        <p:txBody>
          <a:bodyPr/>
          <a:lstStyle/>
          <a:p>
            <a:pPr marR="168910" fontAlgn="t"/>
            <a:r>
              <a:rPr lang="en-US" dirty="0">
                <a:solidFill>
                  <a:schemeClr val="tx1">
                    <a:lumMod val="75000"/>
                    <a:lumOff val="25000"/>
                  </a:schemeClr>
                </a:solidFill>
                <a:latin typeface="Franklin Gothic Book"/>
                <a:ea typeface="+mn-ea"/>
                <a:cs typeface="+mn-cs"/>
              </a:rPr>
              <a:t>If your file does not meet schema requirements (required fields, allowed values, allowed occurrences), schema errors will be displayed on the Upload File page. </a:t>
            </a:r>
          </a:p>
          <a:p>
            <a:pPr marR="168910" fontAlgn="t"/>
            <a:r>
              <a:rPr lang="en-US" dirty="0">
                <a:solidFill>
                  <a:schemeClr val="tx1">
                    <a:lumMod val="75000"/>
                    <a:lumOff val="25000"/>
                  </a:schemeClr>
                </a:solidFill>
                <a:latin typeface="Franklin Gothic Book"/>
                <a:ea typeface="+mn-ea"/>
                <a:cs typeface="+mn-cs"/>
              </a:rPr>
              <a:t>Click “Download Implementation Guides” to download a copy of the requirements and data validations for each element</a:t>
            </a:r>
          </a:p>
          <a:p>
            <a:endParaRPr lang="en-US" dirty="0"/>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Validating Client-Level Data (cont.)</a:t>
            </a:r>
          </a:p>
        </p:txBody>
      </p:sp>
      <p:cxnSp>
        <p:nvCxnSpPr>
          <p:cNvPr id="13" name="Connector: Elbow 12">
            <a:extLst>
              <a:ext uri="{FF2B5EF4-FFF2-40B4-BE49-F238E27FC236}">
                <a16:creationId xmlns:a16="http://schemas.microsoft.com/office/drawing/2014/main" id="{84D6969C-C0BE-48EC-84FD-2078CE5BD777}"/>
              </a:ext>
              <a:ext uri="{C183D7F6-B498-43B3-948B-1728B52AA6E4}">
                <adec:decorative xmlns:adec="http://schemas.microsoft.com/office/drawing/2017/decorative" val="1"/>
              </a:ext>
            </a:extLst>
          </p:cNvPr>
          <p:cNvCxnSpPr>
            <a:cxnSpLocks/>
          </p:cNvCxnSpPr>
          <p:nvPr/>
        </p:nvCxnSpPr>
        <p:spPr>
          <a:xfrm rot="5400000">
            <a:off x="9186531" y="2083983"/>
            <a:ext cx="3306727" cy="2498652"/>
          </a:xfrm>
          <a:prstGeom prst="bentConnector3">
            <a:avLst>
              <a:gd name="adj1" fmla="val 99196"/>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pic>
        <p:nvPicPr>
          <p:cNvPr id="7" name="Picture 6" descr="Screenshot of Schema Validation">
            <a:extLst>
              <a:ext uri="{FF2B5EF4-FFF2-40B4-BE49-F238E27FC236}">
                <a16:creationId xmlns:a16="http://schemas.microsoft.com/office/drawing/2014/main" id="{C45B94B9-658E-8BAC-3EB5-E7FBFF1C9EE1}"/>
              </a:ext>
            </a:extLst>
          </p:cNvPr>
          <p:cNvPicPr>
            <a:picLocks noChangeAspect="1"/>
          </p:cNvPicPr>
          <p:nvPr/>
        </p:nvPicPr>
        <p:blipFill>
          <a:blip r:embed="rId3"/>
          <a:stretch>
            <a:fillRect/>
          </a:stretch>
        </p:blipFill>
        <p:spPr>
          <a:xfrm>
            <a:off x="558002" y="3549374"/>
            <a:ext cx="9032566" cy="3184080"/>
          </a:xfrm>
          <a:prstGeom prst="rect">
            <a:avLst/>
          </a:prstGeom>
          <a:ln w="19050">
            <a:solidFill>
              <a:schemeClr val="tx1"/>
            </a:solidFill>
          </a:ln>
        </p:spPr>
      </p:pic>
      <p:cxnSp>
        <p:nvCxnSpPr>
          <p:cNvPr id="14" name="Connector: Elbow 13">
            <a:extLst>
              <a:ext uri="{FF2B5EF4-FFF2-40B4-BE49-F238E27FC236}">
                <a16:creationId xmlns:a16="http://schemas.microsoft.com/office/drawing/2014/main" id="{8F279BFB-B809-02B1-8214-553CA158C486}"/>
              </a:ext>
              <a:ext uri="{C183D7F6-B498-43B3-948B-1728B52AA6E4}">
                <adec:decorative xmlns:adec="http://schemas.microsoft.com/office/drawing/2017/decorative" val="1"/>
              </a:ext>
            </a:extLst>
          </p:cNvPr>
          <p:cNvCxnSpPr>
            <a:cxnSpLocks/>
          </p:cNvCxnSpPr>
          <p:nvPr/>
        </p:nvCxnSpPr>
        <p:spPr>
          <a:xfrm rot="16200000" flipH="1">
            <a:off x="-939807" y="4089396"/>
            <a:ext cx="2746522" cy="501149"/>
          </a:xfrm>
          <a:prstGeom prst="bentConnector3">
            <a:avLst>
              <a:gd name="adj1" fmla="val 99940"/>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627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Schema Validations</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15</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293521"/>
            <a:ext cx="11463830" cy="2186304"/>
          </a:xfrm>
          <a:prstGeom prst="rect">
            <a:avLst/>
          </a:prstGeom>
        </p:spPr>
        <p:txBody>
          <a:bodyPr wrap="square">
            <a:spAutoFit/>
          </a:bodyPr>
          <a:lstStyle/>
          <a:p>
            <a:pPr marL="228600" marR="168910" lvl="0" indent="-228600" fontAlgn="t">
              <a:lnSpc>
                <a:spcPct val="90000"/>
              </a:lnSpc>
              <a:spcBef>
                <a:spcPts val="1000"/>
              </a:spcBef>
              <a:spcAft>
                <a:spcPts val="800"/>
              </a:spcAft>
              <a:buFont typeface="Arial"/>
              <a:buChar char="•"/>
            </a:pPr>
            <a:r>
              <a:rPr lang="en-US" sz="2800" dirty="0">
                <a:solidFill>
                  <a:schemeClr val="tx1">
                    <a:lumMod val="75000"/>
                    <a:lumOff val="25000"/>
                  </a:schemeClr>
                </a:solidFill>
                <a:latin typeface="Franklin Gothic Book"/>
              </a:rPr>
              <a:t>The system will show schema validation errors on the Upload File page if the uploaded file has any of the following issues when using the HSMED Validation Tool.</a:t>
            </a:r>
          </a:p>
          <a:p>
            <a:pPr marL="342900" marR="0" lvl="0" indent="-342900">
              <a:lnSpc>
                <a:spcPct val="106000"/>
              </a:lnSpc>
              <a:spcBef>
                <a:spcPts val="0"/>
              </a:spcBef>
              <a:spcAft>
                <a:spcPts val="800"/>
              </a:spcAft>
              <a:buFont typeface="Wingdings" panose="05000000000000000000" pitchFamily="2" charset="2"/>
              <a:buChar char=""/>
            </a:pPr>
            <a:endParaRPr lang="en-US" sz="2800" dirty="0">
              <a:solidFill>
                <a:schemeClr val="tx1">
                  <a:lumMod val="75000"/>
                  <a:lumOff val="25000"/>
                </a:schemeClr>
              </a:solidFill>
              <a:latin typeface="Franklin Gothic Book"/>
            </a:endParaRPr>
          </a:p>
          <a:p>
            <a:pPr marL="165100" marR="168910">
              <a:lnSpc>
                <a:spcPct val="97000"/>
              </a:lnSpc>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graphicFrame>
        <p:nvGraphicFramePr>
          <p:cNvPr id="3" name="Table 2">
            <a:extLst>
              <a:ext uri="{FF2B5EF4-FFF2-40B4-BE49-F238E27FC236}">
                <a16:creationId xmlns:a16="http://schemas.microsoft.com/office/drawing/2014/main" id="{5F24CC8B-AAF6-F0BF-E5A6-3E9BBA742CE5}"/>
              </a:ext>
            </a:extLst>
          </p:cNvPr>
          <p:cNvGraphicFramePr>
            <a:graphicFrameLocks noGrp="1"/>
          </p:cNvGraphicFramePr>
          <p:nvPr>
            <p:extLst>
              <p:ext uri="{D42A27DB-BD31-4B8C-83A1-F6EECF244321}">
                <p14:modId xmlns:p14="http://schemas.microsoft.com/office/powerpoint/2010/main" val="4159981734"/>
              </p:ext>
            </p:extLst>
          </p:nvPr>
        </p:nvGraphicFramePr>
        <p:xfrm>
          <a:off x="600482" y="2667952"/>
          <a:ext cx="10991036" cy="3870960"/>
        </p:xfrm>
        <a:graphic>
          <a:graphicData uri="http://schemas.openxmlformats.org/drawingml/2006/table">
            <a:tbl>
              <a:tblPr firstRow="1" bandRow="1">
                <a:tableStyleId>{5C22544A-7EE6-4342-B048-85BDC9FD1C3A}</a:tableStyleId>
              </a:tblPr>
              <a:tblGrid>
                <a:gridCol w="5495518">
                  <a:extLst>
                    <a:ext uri="{9D8B030D-6E8A-4147-A177-3AD203B41FA5}">
                      <a16:colId xmlns:a16="http://schemas.microsoft.com/office/drawing/2014/main" val="2722886237"/>
                    </a:ext>
                  </a:extLst>
                </a:gridCol>
                <a:gridCol w="5495518">
                  <a:extLst>
                    <a:ext uri="{9D8B030D-6E8A-4147-A177-3AD203B41FA5}">
                      <a16:colId xmlns:a16="http://schemas.microsoft.com/office/drawing/2014/main" val="1858607764"/>
                    </a:ext>
                  </a:extLst>
                </a:gridCol>
              </a:tblGrid>
              <a:tr h="370840">
                <a:tc>
                  <a:txBody>
                    <a:bodyPr/>
                    <a:lstStyle/>
                    <a:p>
                      <a:r>
                        <a:rPr lang="en-US" sz="2000" b="1" kern="1200" dirty="0">
                          <a:solidFill>
                            <a:schemeClr val="lt1"/>
                          </a:solidFill>
                          <a:effectLst/>
                          <a:latin typeface="Franklin Gothic Book" panose="020B0503020102020204" pitchFamily="34" charset="0"/>
                          <a:ea typeface="+mn-ea"/>
                          <a:cs typeface="+mn-cs"/>
                        </a:rPr>
                        <a:t>Schema validations in XML files</a:t>
                      </a:r>
                      <a:endParaRPr lang="en-US" sz="2000" dirty="0">
                        <a:latin typeface="Franklin Gothic Book" panose="020B0503020102020204" pitchFamily="34" charset="0"/>
                      </a:endParaRPr>
                    </a:p>
                  </a:txBody>
                  <a:tcPr/>
                </a:tc>
                <a:tc>
                  <a:txBody>
                    <a:bodyPr/>
                    <a:lstStyle/>
                    <a:p>
                      <a:r>
                        <a:rPr lang="en-US" sz="2000" b="1" kern="1200" dirty="0">
                          <a:solidFill>
                            <a:schemeClr val="lt1"/>
                          </a:solidFill>
                          <a:effectLst/>
                          <a:latin typeface="Franklin Gothic Book" panose="020B0503020102020204" pitchFamily="34" charset="0"/>
                          <a:ea typeface="+mn-ea"/>
                          <a:cs typeface="+mn-cs"/>
                        </a:rPr>
                        <a:t>Schema validations in CSV files</a:t>
                      </a:r>
                      <a:endParaRPr lang="en-US" sz="2000" dirty="0">
                        <a:latin typeface="Franklin Gothic Book" panose="020B0503020102020204" pitchFamily="34" charset="0"/>
                      </a:endParaRPr>
                    </a:p>
                  </a:txBody>
                  <a:tcPr/>
                </a:tc>
                <a:extLst>
                  <a:ext uri="{0D108BD9-81ED-4DB2-BD59-A6C34878D82A}">
                    <a16:rowId xmlns:a16="http://schemas.microsoft.com/office/drawing/2014/main" val="53426337"/>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Blank node in the XML file</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Special Char “|” in CSV file</a:t>
                      </a:r>
                      <a:endParaRPr lang="en-US" sz="2000" dirty="0">
                        <a:latin typeface="Franklin Gothic Book" panose="020B0503020102020204" pitchFamily="34" charset="0"/>
                      </a:endParaRPr>
                    </a:p>
                  </a:txBody>
                  <a:tcPr/>
                </a:tc>
                <a:extLst>
                  <a:ext uri="{0D108BD9-81ED-4DB2-BD59-A6C34878D82A}">
                    <a16:rowId xmlns:a16="http://schemas.microsoft.com/office/drawing/2014/main" val="960655874"/>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Incorrect/Missing XML file’s beginning/ending tags (root nodes)</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Duplicate, Incorrect or blank element header in uploaded CSV file</a:t>
                      </a:r>
                      <a:endParaRPr lang="en-US" sz="2000" dirty="0">
                        <a:latin typeface="Franklin Gothic Book" panose="020B0503020102020204" pitchFamily="34" charset="0"/>
                      </a:endParaRPr>
                    </a:p>
                  </a:txBody>
                  <a:tcPr/>
                </a:tc>
                <a:extLst>
                  <a:ext uri="{0D108BD9-81ED-4DB2-BD59-A6C34878D82A}">
                    <a16:rowId xmlns:a16="http://schemas.microsoft.com/office/drawing/2014/main" val="3835036735"/>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Incorrect element name</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Missing header in uploaded CSV file</a:t>
                      </a:r>
                      <a:endParaRPr lang="en-US" sz="2000" dirty="0">
                        <a:latin typeface="Franklin Gothic Book" panose="020B0503020102020204" pitchFamily="34" charset="0"/>
                      </a:endParaRPr>
                    </a:p>
                  </a:txBody>
                  <a:tcPr/>
                </a:tc>
                <a:extLst>
                  <a:ext uri="{0D108BD9-81ED-4DB2-BD59-A6C34878D82A}">
                    <a16:rowId xmlns:a16="http://schemas.microsoft.com/office/drawing/2014/main" val="1577908467"/>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The element name is missing in XML file</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Special characters (,), (&amp;), (&lt;) present in CSV file.</a:t>
                      </a:r>
                      <a:endParaRPr lang="en-US" sz="2000" dirty="0">
                        <a:latin typeface="Franklin Gothic Book" panose="020B0503020102020204" pitchFamily="34" charset="0"/>
                      </a:endParaRPr>
                    </a:p>
                  </a:txBody>
                  <a:tcPr/>
                </a:tc>
                <a:extLst>
                  <a:ext uri="{0D108BD9-81ED-4DB2-BD59-A6C34878D82A}">
                    <a16:rowId xmlns:a16="http://schemas.microsoft.com/office/drawing/2014/main" val="3537869308"/>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Incorrect capitalization of header in CSV/XML file</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Incorrect capitalization of header in CSV/XML file</a:t>
                      </a:r>
                      <a:endParaRPr lang="en-US" sz="2000" dirty="0">
                        <a:latin typeface="Franklin Gothic Book" panose="020B0503020102020204" pitchFamily="34" charset="0"/>
                      </a:endParaRPr>
                    </a:p>
                  </a:txBody>
                  <a:tcPr/>
                </a:tc>
                <a:extLst>
                  <a:ext uri="{0D108BD9-81ED-4DB2-BD59-A6C34878D82A}">
                    <a16:rowId xmlns:a16="http://schemas.microsoft.com/office/drawing/2014/main" val="2750485987"/>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Invalid values for an element</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Invalid values for an element</a:t>
                      </a:r>
                      <a:endParaRPr lang="en-US" sz="2000" dirty="0">
                        <a:latin typeface="Franklin Gothic Book" panose="020B0503020102020204" pitchFamily="34" charset="0"/>
                      </a:endParaRPr>
                    </a:p>
                  </a:txBody>
                  <a:tcPr/>
                </a:tc>
                <a:extLst>
                  <a:ext uri="{0D108BD9-81ED-4DB2-BD59-A6C34878D82A}">
                    <a16:rowId xmlns:a16="http://schemas.microsoft.com/office/drawing/2014/main" val="1188214980"/>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Missing value for required field</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Missing value for required field</a:t>
                      </a:r>
                      <a:endParaRPr lang="en-US" sz="2000" dirty="0">
                        <a:latin typeface="Franklin Gothic Book" panose="020B0503020102020204" pitchFamily="34" charset="0"/>
                      </a:endParaRPr>
                    </a:p>
                  </a:txBody>
                  <a:tcPr/>
                </a:tc>
                <a:extLst>
                  <a:ext uri="{0D108BD9-81ED-4DB2-BD59-A6C34878D82A}">
                    <a16:rowId xmlns:a16="http://schemas.microsoft.com/office/drawing/2014/main" val="1646585566"/>
                  </a:ext>
                </a:extLst>
              </a:tr>
              <a:tr h="370840">
                <a:tc>
                  <a:txBody>
                    <a:bodyPr/>
                    <a:lstStyle/>
                    <a:p>
                      <a:r>
                        <a:rPr lang="en-US" sz="2000" kern="1200" dirty="0">
                          <a:solidFill>
                            <a:schemeClr val="dk1"/>
                          </a:solidFill>
                          <a:effectLst/>
                          <a:latin typeface="Franklin Gothic Book" panose="020B0503020102020204" pitchFamily="34" charset="0"/>
                          <a:ea typeface="+mn-ea"/>
                          <a:cs typeface="+mn-cs"/>
                        </a:rPr>
                        <a:t>Incorrect Date in Date elements</a:t>
                      </a:r>
                      <a:endParaRPr lang="en-US" sz="2000" dirty="0">
                        <a:latin typeface="Franklin Gothic Book" panose="020B0503020102020204" pitchFamily="34" charset="0"/>
                      </a:endParaRPr>
                    </a:p>
                  </a:txBody>
                  <a:tcPr/>
                </a:tc>
                <a:tc>
                  <a:txBody>
                    <a:bodyPr/>
                    <a:lstStyle/>
                    <a:p>
                      <a:r>
                        <a:rPr lang="en-US" sz="2000" kern="1200" dirty="0">
                          <a:solidFill>
                            <a:schemeClr val="dk1"/>
                          </a:solidFill>
                          <a:effectLst/>
                          <a:latin typeface="Franklin Gothic Book" panose="020B0503020102020204" pitchFamily="34" charset="0"/>
                          <a:ea typeface="+mn-ea"/>
                          <a:cs typeface="+mn-cs"/>
                        </a:rPr>
                        <a:t>Incorrect Date in Date elements</a:t>
                      </a:r>
                      <a:endParaRPr lang="en-US" sz="2000" dirty="0">
                        <a:latin typeface="Franklin Gothic Book" panose="020B0503020102020204" pitchFamily="34" charset="0"/>
                      </a:endParaRPr>
                    </a:p>
                  </a:txBody>
                  <a:tcPr/>
                </a:tc>
                <a:extLst>
                  <a:ext uri="{0D108BD9-81ED-4DB2-BD59-A6C34878D82A}">
                    <a16:rowId xmlns:a16="http://schemas.microsoft.com/office/drawing/2014/main" val="3349031454"/>
                  </a:ext>
                </a:extLst>
              </a:tr>
            </a:tbl>
          </a:graphicData>
        </a:graphic>
      </p:graphicFrame>
    </p:spTree>
    <p:extLst>
      <p:ext uri="{BB962C8B-B14F-4D97-AF65-F5344CB8AC3E}">
        <p14:creationId xmlns:p14="http://schemas.microsoft.com/office/powerpoint/2010/main" val="2835779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16</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p:txBody>
          <a:bodyPr/>
          <a:lstStyle/>
          <a:p>
            <a:pPr marR="168910" fontAlgn="t">
              <a:spcAft>
                <a:spcPts val="800"/>
              </a:spcAft>
            </a:pPr>
            <a:r>
              <a:rPr lang="en-US" dirty="0">
                <a:solidFill>
                  <a:schemeClr val="tx1">
                    <a:lumMod val="75000"/>
                    <a:lumOff val="25000"/>
                  </a:schemeClr>
                </a:solidFill>
                <a:latin typeface="Franklin Gothic Book"/>
                <a:ea typeface="+mn-ea"/>
                <a:cs typeface="+mn-cs"/>
              </a:rPr>
              <a:t>After a file passes schema check, a success message in a green box will appear on the top of the HSMED Validation Tool page indicating the file has successfully passed schema validation and data validations (excluding the PPUID and other forms dependent data validations).</a:t>
            </a:r>
          </a:p>
          <a:p>
            <a:pPr marL="0" indent="0">
              <a:buNone/>
            </a:pPr>
            <a:r>
              <a:rPr lang="en-US" dirty="0"/>
              <a:t> </a:t>
            </a:r>
          </a:p>
          <a:p>
            <a:endParaRPr lang="en-US" dirty="0"/>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HSMED Validation Tool (cont.)</a:t>
            </a:r>
          </a:p>
        </p:txBody>
      </p:sp>
      <p:cxnSp>
        <p:nvCxnSpPr>
          <p:cNvPr id="15" name="Connector: Elbow 14">
            <a:extLst>
              <a:ext uri="{FF2B5EF4-FFF2-40B4-BE49-F238E27FC236}">
                <a16:creationId xmlns:a16="http://schemas.microsoft.com/office/drawing/2014/main" id="{7EEC15DD-DED6-4C40-87A7-4962D678DD03}"/>
              </a:ext>
              <a:ext uri="{C183D7F6-B498-43B3-948B-1728B52AA6E4}">
                <adec:decorative xmlns:adec="http://schemas.microsoft.com/office/drawing/2017/decorative" val="1"/>
              </a:ext>
            </a:extLst>
          </p:cNvPr>
          <p:cNvCxnSpPr>
            <a:cxnSpLocks/>
          </p:cNvCxnSpPr>
          <p:nvPr/>
        </p:nvCxnSpPr>
        <p:spPr>
          <a:xfrm rot="5400000">
            <a:off x="9859404" y="3412395"/>
            <a:ext cx="2724735" cy="733474"/>
          </a:xfrm>
          <a:prstGeom prst="bentConnector3">
            <a:avLst>
              <a:gd name="adj1" fmla="val 99168"/>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pic>
        <p:nvPicPr>
          <p:cNvPr id="7" name="Picture 6" descr="Screenshot of HSMED Validation Tool page Success message.">
            <a:extLst>
              <a:ext uri="{FF2B5EF4-FFF2-40B4-BE49-F238E27FC236}">
                <a16:creationId xmlns:a16="http://schemas.microsoft.com/office/drawing/2014/main" id="{DE65FF94-A0E7-0F4A-3C6C-CEAF351B828E}"/>
              </a:ext>
            </a:extLst>
          </p:cNvPr>
          <p:cNvPicPr>
            <a:picLocks noChangeAspect="1"/>
          </p:cNvPicPr>
          <p:nvPr/>
        </p:nvPicPr>
        <p:blipFill>
          <a:blip r:embed="rId3"/>
          <a:stretch>
            <a:fillRect/>
          </a:stretch>
        </p:blipFill>
        <p:spPr>
          <a:xfrm>
            <a:off x="624658" y="3344716"/>
            <a:ext cx="10230376" cy="2832246"/>
          </a:xfrm>
          <a:prstGeom prst="rect">
            <a:avLst/>
          </a:prstGeom>
          <a:ln w="19050">
            <a:solidFill>
              <a:schemeClr val="tx1"/>
            </a:solidFill>
          </a:ln>
        </p:spPr>
      </p:pic>
    </p:spTree>
    <p:extLst>
      <p:ext uri="{BB962C8B-B14F-4D97-AF65-F5344CB8AC3E}">
        <p14:creationId xmlns:p14="http://schemas.microsoft.com/office/powerpoint/2010/main" val="3045422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17</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268089"/>
            <a:ext cx="11563149" cy="4795661"/>
          </a:xfrm>
        </p:spPr>
        <p:txBody>
          <a:bodyPr/>
          <a:lstStyle/>
          <a:p>
            <a:pPr marR="168910" fontAlgn="t"/>
            <a:r>
              <a:rPr lang="en-US" dirty="0">
                <a:solidFill>
                  <a:schemeClr val="tx1">
                    <a:lumMod val="75000"/>
                    <a:lumOff val="25000"/>
                  </a:schemeClr>
                </a:solidFill>
                <a:latin typeface="Franklin Gothic Book"/>
                <a:ea typeface="+mn-ea"/>
                <a:cs typeface="+mn-cs"/>
              </a:rPr>
              <a:t>If the file passes schema check but has data validations, the system will  redirect you to the </a:t>
            </a:r>
            <a:r>
              <a:rPr lang="en-US" dirty="0">
                <a:solidFill>
                  <a:srgbClr val="C00000"/>
                </a:solidFill>
                <a:latin typeface="Franklin Gothic Book"/>
                <a:ea typeface="+mn-ea"/>
                <a:cs typeface="+mn-cs"/>
              </a:rPr>
              <a:t>Data Validation Report</a:t>
            </a:r>
            <a:r>
              <a:rPr lang="en-US" dirty="0">
                <a:solidFill>
                  <a:schemeClr val="tx1">
                    <a:lumMod val="75000"/>
                    <a:lumOff val="25000"/>
                  </a:schemeClr>
                </a:solidFill>
                <a:latin typeface="Franklin Gothic Book"/>
                <a:ea typeface="+mn-ea"/>
                <a:cs typeface="+mn-cs"/>
              </a:rPr>
              <a:t> page.</a:t>
            </a:r>
          </a:p>
          <a:p>
            <a:pPr marR="168910" fontAlgn="t"/>
            <a:r>
              <a:rPr lang="en-US" dirty="0">
                <a:solidFill>
                  <a:schemeClr val="tx1">
                    <a:lumMod val="75000"/>
                    <a:lumOff val="25000"/>
                  </a:schemeClr>
                </a:solidFill>
                <a:latin typeface="Franklin Gothic Book"/>
                <a:ea typeface="+mn-ea"/>
                <a:cs typeface="+mn-cs"/>
              </a:rPr>
              <a:t>On the </a:t>
            </a:r>
            <a:r>
              <a:rPr lang="en-US" dirty="0">
                <a:solidFill>
                  <a:srgbClr val="C00000"/>
                </a:solidFill>
                <a:latin typeface="Franklin Gothic Book"/>
                <a:ea typeface="+mn-ea"/>
                <a:cs typeface="+mn-cs"/>
              </a:rPr>
              <a:t>Data Validation Report</a:t>
            </a:r>
            <a:r>
              <a:rPr lang="en-US" dirty="0">
                <a:solidFill>
                  <a:schemeClr val="tx1">
                    <a:lumMod val="75000"/>
                    <a:lumOff val="25000"/>
                  </a:schemeClr>
                </a:solidFill>
                <a:latin typeface="Franklin Gothic Book"/>
                <a:ea typeface="+mn-ea"/>
                <a:cs typeface="+mn-cs"/>
              </a:rPr>
              <a:t> page, a list of the data validations found in the uploaded file will be displayed.</a:t>
            </a:r>
          </a:p>
          <a:p>
            <a:endParaRPr lang="en-US" dirty="0"/>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Data Validation Report </a:t>
            </a:r>
          </a:p>
        </p:txBody>
      </p:sp>
      <p:cxnSp>
        <p:nvCxnSpPr>
          <p:cNvPr id="15" name="Connector: Elbow 14">
            <a:extLst>
              <a:ext uri="{FF2B5EF4-FFF2-40B4-BE49-F238E27FC236}">
                <a16:creationId xmlns:a16="http://schemas.microsoft.com/office/drawing/2014/main" id="{7EEC15DD-DED6-4C40-87A7-4962D678DD03}"/>
              </a:ext>
              <a:ext uri="{C183D7F6-B498-43B3-948B-1728B52AA6E4}">
                <adec:decorative xmlns:adec="http://schemas.microsoft.com/office/drawing/2017/decorative" val="1"/>
              </a:ext>
            </a:extLst>
          </p:cNvPr>
          <p:cNvCxnSpPr>
            <a:cxnSpLocks/>
          </p:cNvCxnSpPr>
          <p:nvPr/>
        </p:nvCxnSpPr>
        <p:spPr>
          <a:xfrm rot="5400000">
            <a:off x="9845277" y="3568413"/>
            <a:ext cx="2724735" cy="733474"/>
          </a:xfrm>
          <a:prstGeom prst="bentConnector3">
            <a:avLst>
              <a:gd name="adj1" fmla="val 99168"/>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pic>
        <p:nvPicPr>
          <p:cNvPr id="13" name="Picture 12" descr="Screenshot of Data Validation Report page">
            <a:extLst>
              <a:ext uri="{FF2B5EF4-FFF2-40B4-BE49-F238E27FC236}">
                <a16:creationId xmlns:a16="http://schemas.microsoft.com/office/drawing/2014/main" id="{D75CD268-A41B-CD10-7390-7D73465D93DD}"/>
              </a:ext>
            </a:extLst>
          </p:cNvPr>
          <p:cNvPicPr>
            <a:picLocks noChangeAspect="1"/>
          </p:cNvPicPr>
          <p:nvPr/>
        </p:nvPicPr>
        <p:blipFill>
          <a:blip r:embed="rId3"/>
          <a:stretch>
            <a:fillRect/>
          </a:stretch>
        </p:blipFill>
        <p:spPr>
          <a:xfrm>
            <a:off x="266088" y="3167105"/>
            <a:ext cx="10574820" cy="3479893"/>
          </a:xfrm>
          <a:prstGeom prst="rect">
            <a:avLst/>
          </a:prstGeom>
          <a:ln w="19050">
            <a:solidFill>
              <a:schemeClr val="tx1"/>
            </a:solidFill>
          </a:ln>
        </p:spPr>
      </p:pic>
    </p:spTree>
    <p:extLst>
      <p:ext uri="{BB962C8B-B14F-4D97-AF65-F5344CB8AC3E}">
        <p14:creationId xmlns:p14="http://schemas.microsoft.com/office/powerpoint/2010/main" val="3829187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18</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250673"/>
            <a:ext cx="11563149" cy="4795661"/>
          </a:xfrm>
        </p:spPr>
        <p:txBody>
          <a:bodyPr/>
          <a:lstStyle/>
          <a:p>
            <a:pPr marR="168910" fontAlgn="t">
              <a:spcAft>
                <a:spcPts val="800"/>
              </a:spcAft>
            </a:pPr>
            <a:r>
              <a:rPr lang="en-US" dirty="0">
                <a:solidFill>
                  <a:schemeClr val="tx1">
                    <a:lumMod val="75000"/>
                    <a:lumOff val="25000"/>
                  </a:schemeClr>
                </a:solidFill>
                <a:latin typeface="Franklin Gothic Book"/>
                <a:ea typeface="+mn-ea"/>
                <a:cs typeface="+mn-cs"/>
              </a:rPr>
              <a:t>Validations are grouped by PPUID, showing the PPUID with the data issue, the validation type, the element name, and a message describing the issue.</a:t>
            </a:r>
          </a:p>
          <a:p>
            <a:pPr marR="168910" fontAlgn="t">
              <a:spcAft>
                <a:spcPts val="800"/>
              </a:spcAft>
            </a:pPr>
            <a:r>
              <a:rPr lang="en-US" dirty="0">
                <a:solidFill>
                  <a:schemeClr val="tx1">
                    <a:lumMod val="75000"/>
                    <a:lumOff val="25000"/>
                  </a:schemeClr>
                </a:solidFill>
                <a:latin typeface="Franklin Gothic Book"/>
                <a:ea typeface="+mn-ea"/>
                <a:cs typeface="+mn-cs"/>
              </a:rPr>
              <a:t>Validations can be filtered by typing in the fields directly below the column headers or by using the search function.</a:t>
            </a:r>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Data Validation Report (cont.)</a:t>
            </a:r>
          </a:p>
        </p:txBody>
      </p:sp>
      <p:pic>
        <p:nvPicPr>
          <p:cNvPr id="7" name="Picture 6" descr="Screenshot of Data Validation Report page">
            <a:extLst>
              <a:ext uri="{FF2B5EF4-FFF2-40B4-BE49-F238E27FC236}">
                <a16:creationId xmlns:a16="http://schemas.microsoft.com/office/drawing/2014/main" id="{4841A430-C31E-E2E7-B1C8-B504728DBE28}"/>
              </a:ext>
            </a:extLst>
          </p:cNvPr>
          <p:cNvPicPr>
            <a:picLocks noChangeAspect="1"/>
          </p:cNvPicPr>
          <p:nvPr/>
        </p:nvPicPr>
        <p:blipFill>
          <a:blip r:embed="rId3"/>
          <a:stretch>
            <a:fillRect/>
          </a:stretch>
        </p:blipFill>
        <p:spPr>
          <a:xfrm>
            <a:off x="563526" y="3440389"/>
            <a:ext cx="9718158" cy="3247981"/>
          </a:xfrm>
          <a:prstGeom prst="rect">
            <a:avLst/>
          </a:prstGeom>
          <a:ln w="19050">
            <a:solidFill>
              <a:schemeClr val="tx1"/>
            </a:solidFill>
          </a:ln>
        </p:spPr>
      </p:pic>
      <p:cxnSp>
        <p:nvCxnSpPr>
          <p:cNvPr id="12" name="Connector: Elbow 11">
            <a:extLst>
              <a:ext uri="{FF2B5EF4-FFF2-40B4-BE49-F238E27FC236}">
                <a16:creationId xmlns:a16="http://schemas.microsoft.com/office/drawing/2014/main" id="{7EEC15DD-DED6-4C40-87A7-4962D678DD03}"/>
              </a:ext>
              <a:ext uri="{C183D7F6-B498-43B3-948B-1728B52AA6E4}">
                <adec:decorative xmlns:adec="http://schemas.microsoft.com/office/drawing/2017/decorative" val="1"/>
              </a:ext>
            </a:extLst>
          </p:cNvPr>
          <p:cNvCxnSpPr>
            <a:cxnSpLocks/>
          </p:cNvCxnSpPr>
          <p:nvPr/>
        </p:nvCxnSpPr>
        <p:spPr>
          <a:xfrm rot="10800000" flipV="1">
            <a:off x="4742121" y="2951556"/>
            <a:ext cx="6724878" cy="1886258"/>
          </a:xfrm>
          <a:prstGeom prst="bentConnector3">
            <a:avLst>
              <a:gd name="adj1" fmla="val -436"/>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3AEE3BFC-764D-4691-96F7-0371EA757D1B}"/>
              </a:ext>
              <a:ext uri="{C183D7F6-B498-43B3-948B-1728B52AA6E4}">
                <adec:decorative xmlns:adec="http://schemas.microsoft.com/office/drawing/2017/decorative" val="1"/>
              </a:ext>
            </a:extLst>
          </p:cNvPr>
          <p:cNvCxnSpPr>
            <a:cxnSpLocks/>
          </p:cNvCxnSpPr>
          <p:nvPr/>
        </p:nvCxnSpPr>
        <p:spPr>
          <a:xfrm rot="16200000" flipH="1">
            <a:off x="-1049452" y="3332684"/>
            <a:ext cx="3089013" cy="502428"/>
          </a:xfrm>
          <a:prstGeom prst="bentConnector3">
            <a:avLst>
              <a:gd name="adj1" fmla="val 99910"/>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837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D06168E-24AA-40A7-AFF4-63EC9104DE92}"/>
              </a:ext>
            </a:extLst>
          </p:cNvPr>
          <p:cNvSpPr>
            <a:spLocks noGrp="1"/>
          </p:cNvSpPr>
          <p:nvPr>
            <p:ph type="sldNum" sz="quarter" idx="12"/>
          </p:nvPr>
        </p:nvSpPr>
        <p:spPr/>
        <p:txBody>
          <a:bodyPr/>
          <a:lstStyle/>
          <a:p>
            <a:fld id="{0BDFF3DB-6464-4F45-B113-737A0419C0AF}" type="slidenum">
              <a:rPr lang="en-US" smtClean="0"/>
              <a:pPr/>
              <a:t>19</a:t>
            </a:fld>
            <a:endParaRPr lang="en-US" dirty="0"/>
          </a:p>
        </p:txBody>
      </p:sp>
      <p:sp>
        <p:nvSpPr>
          <p:cNvPr id="7" name="Content Placeholder 6">
            <a:extLst>
              <a:ext uri="{FF2B5EF4-FFF2-40B4-BE49-F238E27FC236}">
                <a16:creationId xmlns:a16="http://schemas.microsoft.com/office/drawing/2014/main" id="{9BFA956C-2DCE-4B97-8940-AD2B024498E6}"/>
              </a:ext>
            </a:extLst>
          </p:cNvPr>
          <p:cNvSpPr>
            <a:spLocks noGrp="1"/>
          </p:cNvSpPr>
          <p:nvPr>
            <p:ph idx="1"/>
          </p:nvPr>
        </p:nvSpPr>
        <p:spPr>
          <a:xfrm>
            <a:off x="243840" y="1196501"/>
            <a:ext cx="11563149" cy="5524979"/>
          </a:xfrm>
        </p:spPr>
        <p:txBody>
          <a:bodyPr>
            <a:normAutofit/>
          </a:bodyPr>
          <a:lstStyle/>
          <a:p>
            <a:pPr>
              <a:lnSpc>
                <a:spcPct val="100000"/>
              </a:lnSpc>
              <a:spcBef>
                <a:spcPts val="700"/>
              </a:spcBef>
              <a:buClr>
                <a:srgbClr val="960000"/>
              </a:buClr>
              <a:buFont typeface="Wingdings" panose="05000000000000000000" pitchFamily="2" charset="2"/>
              <a:buChar char="û"/>
            </a:pPr>
            <a:r>
              <a:rPr lang="en-US" b="1" dirty="0"/>
              <a:t>Errors: </a:t>
            </a:r>
            <a:r>
              <a:rPr lang="en-US" dirty="0"/>
              <a:t>All errors must be resolved before the report can be successfully accepted. </a:t>
            </a:r>
          </a:p>
          <a:p>
            <a:pPr>
              <a:lnSpc>
                <a:spcPct val="100000"/>
              </a:lnSpc>
              <a:spcBef>
                <a:spcPts val="700"/>
              </a:spcBef>
              <a:buClr>
                <a:srgbClr val="960000"/>
              </a:buClr>
              <a:buFont typeface="Wingdings" panose="05000000000000000000" pitchFamily="2" charset="2"/>
              <a:buChar char="û"/>
            </a:pPr>
            <a:r>
              <a:rPr lang="en-US" b="1" dirty="0"/>
              <a:t>Warnings: </a:t>
            </a:r>
            <a:r>
              <a:rPr lang="en-US" dirty="0"/>
              <a:t>Users must review and, if appropriate, resolve their warnings. Users must enter a justification comment in the CSV or XML file, and reupload to the system and resolve the warning(s). </a:t>
            </a:r>
          </a:p>
          <a:p>
            <a:pPr>
              <a:lnSpc>
                <a:spcPct val="100000"/>
              </a:lnSpc>
              <a:spcBef>
                <a:spcPts val="700"/>
              </a:spcBef>
              <a:buClr>
                <a:srgbClr val="037F12"/>
              </a:buClr>
              <a:buFont typeface="Wingdings" panose="05000000000000000000" pitchFamily="2" charset="2"/>
              <a:buChar char="ü"/>
            </a:pPr>
            <a:r>
              <a:rPr lang="en-US" b="1" dirty="0"/>
              <a:t>Alerts: </a:t>
            </a:r>
            <a:r>
              <a:rPr lang="en-US" dirty="0"/>
              <a:t>A report can be submitted with alerts. Users do not need to enter comments to explain the data that caused the alert. These may be present even when data is valid and can also be considered as reminders to grantees about key data elements.</a:t>
            </a:r>
          </a:p>
        </p:txBody>
      </p:sp>
      <p:sp>
        <p:nvSpPr>
          <p:cNvPr id="6" name="Title 5">
            <a:extLst>
              <a:ext uri="{FF2B5EF4-FFF2-40B4-BE49-F238E27FC236}">
                <a16:creationId xmlns:a16="http://schemas.microsoft.com/office/drawing/2014/main" id="{D24BAB6F-68C3-4B0A-BCE3-5E9B8552D9EB}"/>
              </a:ext>
            </a:extLst>
          </p:cNvPr>
          <p:cNvSpPr>
            <a:spLocks noGrp="1"/>
          </p:cNvSpPr>
          <p:nvPr>
            <p:ph type="title"/>
          </p:nvPr>
        </p:nvSpPr>
        <p:spPr/>
        <p:txBody>
          <a:bodyPr/>
          <a:lstStyle/>
          <a:p>
            <a:r>
              <a:rPr lang="en-US" dirty="0"/>
              <a:t>Data Validations</a:t>
            </a:r>
          </a:p>
        </p:txBody>
      </p:sp>
    </p:spTree>
    <p:extLst>
      <p:ext uri="{BB962C8B-B14F-4D97-AF65-F5344CB8AC3E}">
        <p14:creationId xmlns:p14="http://schemas.microsoft.com/office/powerpoint/2010/main" val="2040490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9601200" cy="1097280"/>
          </a:xfrm>
        </p:spPr>
        <p:txBody>
          <a:bodyPr>
            <a:normAutofit/>
          </a:bodyPr>
          <a:lstStyle/>
          <a:p>
            <a:r>
              <a:rPr lang="en-US" dirty="0"/>
              <a:t>Table of Contents</a:t>
            </a:r>
          </a:p>
        </p:txBody>
      </p:sp>
      <p:sp>
        <p:nvSpPr>
          <p:cNvPr id="5" name="Content Placeholder 2"/>
          <p:cNvSpPr>
            <a:spLocks noGrp="1"/>
          </p:cNvSpPr>
          <p:nvPr>
            <p:ph idx="1"/>
          </p:nvPr>
        </p:nvSpPr>
        <p:spPr>
          <a:xfrm>
            <a:off x="236219" y="1212725"/>
            <a:ext cx="11719561" cy="5326187"/>
          </a:xfrm>
          <a:noFill/>
          <a:scene3d>
            <a:camera prst="orthographicFront"/>
            <a:lightRig rig="threePt" dir="t"/>
          </a:scene3d>
          <a:sp3d>
            <a:bevelT/>
          </a:sp3d>
        </p:spPr>
        <p:txBody>
          <a:bodyPr vert="horz" lIns="91440" tIns="45720" rIns="91440" bIns="45720" rtlCol="0" anchor="t">
            <a:noAutofit/>
          </a:bodyPr>
          <a:lstStyle/>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HSMED Validation Tool Description</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Login and Navigation</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HSMED Validation Tool</a:t>
            </a:r>
            <a:endParaRPr lang="en-US" sz="2400" dirty="0">
              <a:solidFill>
                <a:schemeClr val="tx1">
                  <a:lumMod val="75000"/>
                  <a:lumOff val="25000"/>
                </a:schemeClr>
              </a:solidFill>
            </a:endParaRP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Validating Client-Level Data</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Schema Validations</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Data Validation Report</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Download Data</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HSMED Validation Tool – Exceptions</a:t>
            </a:r>
          </a:p>
          <a:p>
            <a:pPr>
              <a:lnSpc>
                <a:spcPct val="100000"/>
              </a:lnSpc>
              <a:spcBef>
                <a:spcPts val="600"/>
              </a:spcBef>
              <a:spcAft>
                <a:spcPts val="600"/>
              </a:spcAft>
              <a:buFont typeface="Wingdings" panose="05000000000000000000" pitchFamily="2" charset="2"/>
              <a:buChar char="§"/>
            </a:pPr>
            <a:r>
              <a:rPr lang="en-US" sz="2400" dirty="0">
                <a:solidFill>
                  <a:schemeClr val="tx1">
                    <a:lumMod val="75000"/>
                    <a:lumOff val="25000"/>
                  </a:schemeClr>
                </a:solidFill>
                <a:latin typeface="Franklin Gothic Book"/>
              </a:rPr>
              <a:t>Correcting Data</a:t>
            </a:r>
            <a:endParaRPr lang="en-US" sz="2400" dirty="0">
              <a:solidFill>
                <a:schemeClr val="tx1">
                  <a:lumMod val="75000"/>
                  <a:lumOff val="25000"/>
                </a:schemeClr>
              </a:solidFill>
            </a:endParaRPr>
          </a:p>
          <a:p>
            <a:pPr>
              <a:lnSpc>
                <a:spcPct val="100000"/>
              </a:lnSpc>
              <a:spcBef>
                <a:spcPts val="600"/>
              </a:spcBef>
              <a:spcAft>
                <a:spcPts val="600"/>
              </a:spcAft>
              <a:buFont typeface="Wingdings" panose="05000000000000000000" pitchFamily="2" charset="2"/>
              <a:buChar char="§"/>
            </a:pPr>
            <a:endParaRPr lang="en-US" sz="2400" dirty="0">
              <a:solidFill>
                <a:schemeClr val="tx1">
                  <a:lumMod val="75000"/>
                  <a:lumOff val="25000"/>
                </a:schemeClr>
              </a:solidFill>
              <a:latin typeface="Franklin Gothic Book"/>
            </a:endParaRPr>
          </a:p>
          <a:p>
            <a:pPr marL="688975" lvl="1" indent="0">
              <a:spcBef>
                <a:spcPts val="600"/>
              </a:spcBef>
              <a:spcAft>
                <a:spcPts val="1200"/>
              </a:spcAft>
              <a:buNone/>
            </a:pPr>
            <a:endParaRPr lang="en-US" sz="2000" dirty="0"/>
          </a:p>
        </p:txBody>
      </p:sp>
      <p:sp>
        <p:nvSpPr>
          <p:cNvPr id="4" name="Slide Number Placeholder 3"/>
          <p:cNvSpPr>
            <a:spLocks noGrp="1"/>
          </p:cNvSpPr>
          <p:nvPr>
            <p:ph type="sldNum" sz="quarter" idx="12"/>
          </p:nvPr>
        </p:nvSpPr>
        <p:spPr/>
        <p:txBody>
          <a:bodyPr/>
          <a:lstStyle/>
          <a:p>
            <a:fld id="{0BDFF3DB-6464-4F45-B113-737A0419C0AF}" type="slidenum">
              <a:rPr lang="en-US" smtClean="0"/>
              <a:t>2</a:t>
            </a:fld>
            <a:endParaRPr lang="en-US"/>
          </a:p>
        </p:txBody>
      </p:sp>
    </p:spTree>
    <p:extLst>
      <p:ext uri="{BB962C8B-B14F-4D97-AF65-F5344CB8AC3E}">
        <p14:creationId xmlns:p14="http://schemas.microsoft.com/office/powerpoint/2010/main" val="332106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20</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294212"/>
            <a:ext cx="11563149" cy="4795661"/>
          </a:xfrm>
        </p:spPr>
        <p:txBody>
          <a:bodyPr/>
          <a:lstStyle/>
          <a:p>
            <a:pPr marR="168910" fontAlgn="t">
              <a:spcAft>
                <a:spcPts val="800"/>
              </a:spcAft>
            </a:pPr>
            <a:r>
              <a:rPr lang="en-US" dirty="0">
                <a:solidFill>
                  <a:schemeClr val="tx1">
                    <a:lumMod val="75000"/>
                    <a:lumOff val="25000"/>
                  </a:schemeClr>
                </a:solidFill>
                <a:latin typeface="Franklin Gothic Book"/>
                <a:ea typeface="+mn-ea"/>
                <a:cs typeface="+mn-cs"/>
              </a:rPr>
              <a:t>Download button will be available on Top and Bottom of the Data Validation Report page.</a:t>
            </a:r>
          </a:p>
          <a:p>
            <a:pPr marR="168910" fontAlgn="t">
              <a:spcAft>
                <a:spcPts val="800"/>
              </a:spcAft>
            </a:pPr>
            <a:r>
              <a:rPr lang="en-US" dirty="0">
                <a:solidFill>
                  <a:schemeClr val="tx1">
                    <a:lumMod val="75000"/>
                    <a:lumOff val="25000"/>
                  </a:schemeClr>
                </a:solidFill>
                <a:latin typeface="Franklin Gothic Book"/>
                <a:ea typeface="+mn-ea"/>
                <a:cs typeface="+mn-cs"/>
              </a:rPr>
              <a:t>Click “Download” to download the validation report with the list of all data validations for the file. The downloaded file will save in the Downloads folder of your computer.</a:t>
            </a:r>
          </a:p>
          <a:p>
            <a:endParaRPr lang="en-US" dirty="0"/>
          </a:p>
          <a:p>
            <a:endParaRPr lang="en-US" dirty="0"/>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Data Validation Report – Data Download</a:t>
            </a:r>
          </a:p>
        </p:txBody>
      </p:sp>
      <p:pic>
        <p:nvPicPr>
          <p:cNvPr id="6" name="Picture 5" descr="Screenshot of Data Validation Report page">
            <a:extLst>
              <a:ext uri="{FF2B5EF4-FFF2-40B4-BE49-F238E27FC236}">
                <a16:creationId xmlns:a16="http://schemas.microsoft.com/office/drawing/2014/main" id="{FBC98680-68C0-437C-A03E-01AB43C30CF7}"/>
              </a:ext>
            </a:extLst>
          </p:cNvPr>
          <p:cNvPicPr>
            <a:picLocks noChangeAspect="1"/>
          </p:cNvPicPr>
          <p:nvPr/>
        </p:nvPicPr>
        <p:blipFill>
          <a:blip r:embed="rId3"/>
          <a:stretch>
            <a:fillRect/>
          </a:stretch>
        </p:blipFill>
        <p:spPr>
          <a:xfrm>
            <a:off x="491337" y="3588709"/>
            <a:ext cx="9800980" cy="3024742"/>
          </a:xfrm>
          <a:prstGeom prst="rect">
            <a:avLst/>
          </a:prstGeom>
          <a:ln w="19050">
            <a:solidFill>
              <a:schemeClr val="tx1"/>
            </a:solidFill>
          </a:ln>
        </p:spPr>
      </p:pic>
      <p:cxnSp>
        <p:nvCxnSpPr>
          <p:cNvPr id="11" name="Connector: Elbow 10">
            <a:extLst>
              <a:ext uri="{FF2B5EF4-FFF2-40B4-BE49-F238E27FC236}">
                <a16:creationId xmlns:a16="http://schemas.microsoft.com/office/drawing/2014/main" id="{7EEC15DD-DED6-4C40-87A7-4962D678DD03}"/>
              </a:ext>
              <a:ext uri="{C183D7F6-B498-43B3-948B-1728B52AA6E4}">
                <adec:decorative xmlns:adec="http://schemas.microsoft.com/office/drawing/2017/decorative" val="1"/>
              </a:ext>
            </a:extLst>
          </p:cNvPr>
          <p:cNvCxnSpPr>
            <a:cxnSpLocks/>
          </p:cNvCxnSpPr>
          <p:nvPr/>
        </p:nvCxnSpPr>
        <p:spPr>
          <a:xfrm rot="10800000" flipV="1">
            <a:off x="8772099" y="3041131"/>
            <a:ext cx="2050960" cy="1095156"/>
          </a:xfrm>
          <a:prstGeom prst="bentConnector3">
            <a:avLst>
              <a:gd name="adj1" fmla="val 1269"/>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D20A8C5E-FC77-B906-7418-3B5D3CCBA4B9}"/>
              </a:ext>
              <a:ext uri="{C183D7F6-B498-43B3-948B-1728B52AA6E4}">
                <adec:decorative xmlns:adec="http://schemas.microsoft.com/office/drawing/2017/decorative" val="1"/>
              </a:ext>
            </a:extLst>
          </p:cNvPr>
          <p:cNvCxnSpPr>
            <a:cxnSpLocks/>
          </p:cNvCxnSpPr>
          <p:nvPr/>
        </p:nvCxnSpPr>
        <p:spPr>
          <a:xfrm rot="5400000">
            <a:off x="9407985" y="2410946"/>
            <a:ext cx="3081316" cy="1716691"/>
          </a:xfrm>
          <a:prstGeom prst="bentConnector3">
            <a:avLst>
              <a:gd name="adj1" fmla="val 99345"/>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8699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21</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215837"/>
            <a:ext cx="11563149" cy="4795661"/>
          </a:xfrm>
        </p:spPr>
        <p:txBody>
          <a:bodyPr/>
          <a:lstStyle/>
          <a:p>
            <a:pPr marR="168910" fontAlgn="t">
              <a:spcAft>
                <a:spcPts val="800"/>
              </a:spcAft>
            </a:pPr>
            <a:r>
              <a:rPr lang="en-US" dirty="0">
                <a:solidFill>
                  <a:schemeClr val="tx1">
                    <a:lumMod val="75000"/>
                    <a:lumOff val="25000"/>
                  </a:schemeClr>
                </a:solidFill>
                <a:latin typeface="Franklin Gothic Book"/>
                <a:ea typeface="+mn-ea"/>
                <a:cs typeface="+mn-cs"/>
              </a:rPr>
              <a:t>The downloaded Excel will display PPUID, Validation Type, Element Name, Message columns same as what displays on Data Validation Report page.</a:t>
            </a:r>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normAutofit/>
          </a:bodyPr>
          <a:lstStyle/>
          <a:p>
            <a:r>
              <a:rPr lang="en-US" dirty="0"/>
              <a:t>Data Validation Report – Data Download</a:t>
            </a:r>
          </a:p>
        </p:txBody>
      </p:sp>
      <p:cxnSp>
        <p:nvCxnSpPr>
          <p:cNvPr id="12" name="Connector: Elbow 11">
            <a:extLst>
              <a:ext uri="{FF2B5EF4-FFF2-40B4-BE49-F238E27FC236}">
                <a16:creationId xmlns:a16="http://schemas.microsoft.com/office/drawing/2014/main" id="{D20A8C5E-FC77-B906-7418-3B5D3CCBA4B9}"/>
              </a:ext>
              <a:ext uri="{C183D7F6-B498-43B3-948B-1728B52AA6E4}">
                <adec:decorative xmlns:adec="http://schemas.microsoft.com/office/drawing/2017/decorative" val="1"/>
              </a:ext>
            </a:extLst>
          </p:cNvPr>
          <p:cNvCxnSpPr>
            <a:cxnSpLocks/>
          </p:cNvCxnSpPr>
          <p:nvPr/>
        </p:nvCxnSpPr>
        <p:spPr>
          <a:xfrm rot="5400000">
            <a:off x="9260192" y="3062658"/>
            <a:ext cx="3081316" cy="1716691"/>
          </a:xfrm>
          <a:prstGeom prst="bentConnector3">
            <a:avLst>
              <a:gd name="adj1" fmla="val 99345"/>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pic>
        <p:nvPicPr>
          <p:cNvPr id="7" name="Picture 6" descr="Screenshot of Data Validation Report downloaded file">
            <a:extLst>
              <a:ext uri="{FF2B5EF4-FFF2-40B4-BE49-F238E27FC236}">
                <a16:creationId xmlns:a16="http://schemas.microsoft.com/office/drawing/2014/main" id="{A5FB661B-52CC-412F-D376-0F9A7281EAEC}"/>
              </a:ext>
            </a:extLst>
          </p:cNvPr>
          <p:cNvPicPr>
            <a:picLocks noChangeAspect="1"/>
          </p:cNvPicPr>
          <p:nvPr/>
        </p:nvPicPr>
        <p:blipFill>
          <a:blip r:embed="rId3"/>
          <a:stretch>
            <a:fillRect/>
          </a:stretch>
        </p:blipFill>
        <p:spPr>
          <a:xfrm>
            <a:off x="662408" y="2576962"/>
            <a:ext cx="9280097" cy="3243906"/>
          </a:xfrm>
          <a:prstGeom prst="rect">
            <a:avLst/>
          </a:prstGeom>
          <a:ln w="19050">
            <a:solidFill>
              <a:schemeClr val="tx1"/>
            </a:solidFill>
          </a:ln>
        </p:spPr>
      </p:pic>
    </p:spTree>
    <p:extLst>
      <p:ext uri="{BB962C8B-B14F-4D97-AF65-F5344CB8AC3E}">
        <p14:creationId xmlns:p14="http://schemas.microsoft.com/office/powerpoint/2010/main" val="22696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22</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224542"/>
            <a:ext cx="11563149" cy="4795661"/>
          </a:xfrm>
        </p:spPr>
        <p:txBody>
          <a:bodyPr/>
          <a:lstStyle/>
          <a:p>
            <a:pPr marR="168910" fontAlgn="t">
              <a:spcAft>
                <a:spcPts val="800"/>
              </a:spcAft>
            </a:pPr>
            <a:r>
              <a:rPr lang="en-US" dirty="0">
                <a:solidFill>
                  <a:schemeClr val="tx1">
                    <a:lumMod val="75000"/>
                    <a:lumOff val="25000"/>
                  </a:schemeClr>
                </a:solidFill>
                <a:latin typeface="Franklin Gothic Book"/>
                <a:ea typeface="+mn-ea"/>
                <a:cs typeface="+mn-cs"/>
              </a:rPr>
              <a:t>The PPUID and dependent validations with other forms will not be validated with this validation tool.</a:t>
            </a:r>
          </a:p>
          <a:p>
            <a:pPr marR="168910" fontAlgn="t">
              <a:spcAft>
                <a:spcPts val="800"/>
              </a:spcAft>
            </a:pPr>
            <a:r>
              <a:rPr lang="en-US" b="1" dirty="0">
                <a:solidFill>
                  <a:schemeClr val="tx1">
                    <a:lumMod val="75000"/>
                    <a:lumOff val="25000"/>
                  </a:schemeClr>
                </a:solidFill>
                <a:latin typeface="Franklin Gothic Book"/>
                <a:ea typeface="+mn-ea"/>
                <a:cs typeface="+mn-cs"/>
              </a:rPr>
              <a:t>Example 1</a:t>
            </a:r>
            <a:r>
              <a:rPr lang="en-US" dirty="0">
                <a:solidFill>
                  <a:schemeClr val="tx1">
                    <a:lumMod val="75000"/>
                    <a:lumOff val="25000"/>
                  </a:schemeClr>
                </a:solidFill>
                <a:latin typeface="Franklin Gothic Book"/>
                <a:ea typeface="+mn-ea"/>
                <a:cs typeface="+mn-cs"/>
              </a:rPr>
              <a:t>: If a PPUID with an invalid ORG ID is entered in the file and uploaded on HSMED Validation Tool page, the file will not give any data validation error for the PPUID element and error message “The PPUID has an invalid Org Id.” will not display.</a:t>
            </a:r>
          </a:p>
          <a:p>
            <a:endParaRPr lang="en-US" dirty="0"/>
          </a:p>
          <a:p>
            <a:endParaRPr lang="en-US" dirty="0"/>
          </a:p>
          <a:p>
            <a:endParaRPr lang="en-US" dirty="0"/>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HSMED Validation Tool- Exceptions</a:t>
            </a:r>
          </a:p>
        </p:txBody>
      </p:sp>
      <p:pic>
        <p:nvPicPr>
          <p:cNvPr id="7" name="Picture 6" descr="Screenshot of Data Validation Report excel showing exceptions">
            <a:extLst>
              <a:ext uri="{FF2B5EF4-FFF2-40B4-BE49-F238E27FC236}">
                <a16:creationId xmlns:a16="http://schemas.microsoft.com/office/drawing/2014/main" id="{82754BE0-661F-9B01-8291-7ED07D793754}"/>
              </a:ext>
            </a:extLst>
          </p:cNvPr>
          <p:cNvPicPr>
            <a:picLocks noChangeAspect="1"/>
          </p:cNvPicPr>
          <p:nvPr/>
        </p:nvPicPr>
        <p:blipFill>
          <a:blip r:embed="rId3"/>
          <a:stretch>
            <a:fillRect/>
          </a:stretch>
        </p:blipFill>
        <p:spPr>
          <a:xfrm>
            <a:off x="526764" y="3889305"/>
            <a:ext cx="5046722" cy="2235584"/>
          </a:xfrm>
          <a:prstGeom prst="rect">
            <a:avLst/>
          </a:prstGeom>
          <a:ln w="19050">
            <a:solidFill>
              <a:schemeClr val="tx1"/>
            </a:solidFill>
          </a:ln>
        </p:spPr>
      </p:pic>
      <p:pic>
        <p:nvPicPr>
          <p:cNvPr id="9" name="Picture 8" descr="Screenshot of Data Validation Report report showing exceptions">
            <a:extLst>
              <a:ext uri="{FF2B5EF4-FFF2-40B4-BE49-F238E27FC236}">
                <a16:creationId xmlns:a16="http://schemas.microsoft.com/office/drawing/2014/main" id="{6F437631-233F-C1A8-AE99-4BCD81857246}"/>
              </a:ext>
            </a:extLst>
          </p:cNvPr>
          <p:cNvPicPr>
            <a:picLocks noChangeAspect="1"/>
          </p:cNvPicPr>
          <p:nvPr/>
        </p:nvPicPr>
        <p:blipFill>
          <a:blip r:embed="rId4"/>
          <a:stretch>
            <a:fillRect/>
          </a:stretch>
        </p:blipFill>
        <p:spPr>
          <a:xfrm>
            <a:off x="5774258" y="3889305"/>
            <a:ext cx="5672683" cy="1699086"/>
          </a:xfrm>
          <a:prstGeom prst="rect">
            <a:avLst/>
          </a:prstGeom>
          <a:ln w="19050">
            <a:solidFill>
              <a:schemeClr val="tx1"/>
            </a:solidFill>
          </a:ln>
        </p:spPr>
      </p:pic>
    </p:spTree>
    <p:extLst>
      <p:ext uri="{BB962C8B-B14F-4D97-AF65-F5344CB8AC3E}">
        <p14:creationId xmlns:p14="http://schemas.microsoft.com/office/powerpoint/2010/main" val="1095627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E719EB-E9CA-41CD-98B7-3C0649BC3F3B}"/>
              </a:ext>
            </a:extLst>
          </p:cNvPr>
          <p:cNvSpPr>
            <a:spLocks noGrp="1"/>
          </p:cNvSpPr>
          <p:nvPr>
            <p:ph type="sldNum" sz="quarter" idx="12"/>
          </p:nvPr>
        </p:nvSpPr>
        <p:spPr/>
        <p:txBody>
          <a:bodyPr/>
          <a:lstStyle/>
          <a:p>
            <a:fld id="{0BDFF3DB-6464-4F45-B113-737A0419C0AF}" type="slidenum">
              <a:rPr lang="en-US" smtClean="0"/>
              <a:t>23</a:t>
            </a:fld>
            <a:endParaRPr lang="en-US" dirty="0"/>
          </a:p>
        </p:txBody>
      </p:sp>
      <p:sp>
        <p:nvSpPr>
          <p:cNvPr id="3" name="Content Placeholder 2">
            <a:extLst>
              <a:ext uri="{FF2B5EF4-FFF2-40B4-BE49-F238E27FC236}">
                <a16:creationId xmlns:a16="http://schemas.microsoft.com/office/drawing/2014/main" id="{5100302F-15D0-4DDA-B017-E49B5100E7FD}"/>
              </a:ext>
            </a:extLst>
          </p:cNvPr>
          <p:cNvSpPr>
            <a:spLocks noGrp="1"/>
          </p:cNvSpPr>
          <p:nvPr>
            <p:ph idx="1"/>
          </p:nvPr>
        </p:nvSpPr>
        <p:spPr>
          <a:xfrm>
            <a:off x="243840" y="1137450"/>
            <a:ext cx="11563149" cy="4795661"/>
          </a:xfrm>
        </p:spPr>
        <p:txBody>
          <a:bodyPr/>
          <a:lstStyle/>
          <a:p>
            <a:r>
              <a:rPr lang="en-US" b="1" dirty="0">
                <a:solidFill>
                  <a:schemeClr val="tx1">
                    <a:lumMod val="75000"/>
                    <a:lumOff val="25000"/>
                  </a:schemeClr>
                </a:solidFill>
                <a:latin typeface="Franklin Gothic Book"/>
                <a:ea typeface="+mn-ea"/>
                <a:cs typeface="+mn-cs"/>
              </a:rPr>
              <a:t>Example 2</a:t>
            </a:r>
            <a:r>
              <a:rPr lang="en-US" dirty="0">
                <a:solidFill>
                  <a:schemeClr val="tx1">
                    <a:lumMod val="75000"/>
                    <a:lumOff val="25000"/>
                  </a:schemeClr>
                </a:solidFill>
                <a:latin typeface="Franklin Gothic Book"/>
                <a:ea typeface="+mn-ea"/>
                <a:cs typeface="+mn-cs"/>
              </a:rPr>
              <a:t>: Below are some examples of dependent validations that will not be validated using the validation tool as the data of files that are uploaded using the HSMED validation tool are not saved in HSMED system.</a:t>
            </a:r>
          </a:p>
          <a:p>
            <a:endParaRPr lang="en-US" dirty="0"/>
          </a:p>
          <a:p>
            <a:endParaRPr lang="en-US" dirty="0"/>
          </a:p>
          <a:p>
            <a:endParaRPr lang="en-US" dirty="0"/>
          </a:p>
          <a:p>
            <a:endParaRPr lang="en-US" dirty="0"/>
          </a:p>
        </p:txBody>
      </p:sp>
      <p:sp>
        <p:nvSpPr>
          <p:cNvPr id="4" name="Title 3">
            <a:extLst>
              <a:ext uri="{FF2B5EF4-FFF2-40B4-BE49-F238E27FC236}">
                <a16:creationId xmlns:a16="http://schemas.microsoft.com/office/drawing/2014/main" id="{D286634B-6A12-4ACB-9975-B358A5CCBC19}"/>
              </a:ext>
            </a:extLst>
          </p:cNvPr>
          <p:cNvSpPr>
            <a:spLocks noGrp="1"/>
          </p:cNvSpPr>
          <p:nvPr>
            <p:ph type="title"/>
          </p:nvPr>
        </p:nvSpPr>
        <p:spPr/>
        <p:txBody>
          <a:bodyPr/>
          <a:lstStyle/>
          <a:p>
            <a:r>
              <a:rPr lang="en-US" dirty="0"/>
              <a:t>HSMED Validation Tool- Exceptions (Cont.)</a:t>
            </a:r>
          </a:p>
        </p:txBody>
      </p:sp>
      <p:graphicFrame>
        <p:nvGraphicFramePr>
          <p:cNvPr id="5" name="Table 4">
            <a:extLst>
              <a:ext uri="{FF2B5EF4-FFF2-40B4-BE49-F238E27FC236}">
                <a16:creationId xmlns:a16="http://schemas.microsoft.com/office/drawing/2014/main" id="{5EAED0CF-9CB6-A8A0-89DA-CFE9102B3559}"/>
              </a:ext>
            </a:extLst>
          </p:cNvPr>
          <p:cNvGraphicFramePr>
            <a:graphicFrameLocks noGrp="1"/>
          </p:cNvGraphicFramePr>
          <p:nvPr>
            <p:extLst>
              <p:ext uri="{D42A27DB-BD31-4B8C-83A1-F6EECF244321}">
                <p14:modId xmlns:p14="http://schemas.microsoft.com/office/powerpoint/2010/main" val="276598309"/>
              </p:ext>
            </p:extLst>
          </p:nvPr>
        </p:nvGraphicFramePr>
        <p:xfrm>
          <a:off x="595957" y="2789556"/>
          <a:ext cx="11352203" cy="3847490"/>
        </p:xfrm>
        <a:graphic>
          <a:graphicData uri="http://schemas.openxmlformats.org/drawingml/2006/table">
            <a:tbl>
              <a:tblPr firstRow="1" bandRow="1">
                <a:tableStyleId>{5C22544A-7EE6-4342-B048-85BDC9FD1C3A}</a:tableStyleId>
              </a:tblPr>
              <a:tblGrid>
                <a:gridCol w="2005353">
                  <a:extLst>
                    <a:ext uri="{9D8B030D-6E8A-4147-A177-3AD203B41FA5}">
                      <a16:colId xmlns:a16="http://schemas.microsoft.com/office/drawing/2014/main" val="2143357634"/>
                    </a:ext>
                  </a:extLst>
                </a:gridCol>
                <a:gridCol w="2632842">
                  <a:extLst>
                    <a:ext uri="{9D8B030D-6E8A-4147-A177-3AD203B41FA5}">
                      <a16:colId xmlns:a16="http://schemas.microsoft.com/office/drawing/2014/main" val="3408811643"/>
                    </a:ext>
                  </a:extLst>
                </a:gridCol>
                <a:gridCol w="6714008">
                  <a:extLst>
                    <a:ext uri="{9D8B030D-6E8A-4147-A177-3AD203B41FA5}">
                      <a16:colId xmlns:a16="http://schemas.microsoft.com/office/drawing/2014/main" val="587852570"/>
                    </a:ext>
                  </a:extLst>
                </a:gridCol>
              </a:tblGrid>
              <a:tr h="343306">
                <a:tc>
                  <a:txBody>
                    <a:bodyPr/>
                    <a:lstStyle/>
                    <a:p>
                      <a:r>
                        <a:rPr lang="en-US" dirty="0"/>
                        <a:t>Form Name</a:t>
                      </a:r>
                    </a:p>
                  </a:txBody>
                  <a:tcPr/>
                </a:tc>
                <a:tc>
                  <a:txBody>
                    <a:bodyPr/>
                    <a:lstStyle/>
                    <a:p>
                      <a:r>
                        <a:rPr lang="en-US" dirty="0"/>
                        <a:t>Element Name</a:t>
                      </a:r>
                    </a:p>
                  </a:txBody>
                  <a:tcPr/>
                </a:tc>
                <a:tc>
                  <a:txBody>
                    <a:bodyPr/>
                    <a:lstStyle/>
                    <a:p>
                      <a:r>
                        <a:rPr lang="en-US" dirty="0"/>
                        <a:t>Data Validation</a:t>
                      </a:r>
                    </a:p>
                  </a:txBody>
                  <a:tcPr/>
                </a:tc>
                <a:extLst>
                  <a:ext uri="{0D108BD9-81ED-4DB2-BD59-A6C34878D82A}">
                    <a16:rowId xmlns:a16="http://schemas.microsoft.com/office/drawing/2014/main" val="704156293"/>
                  </a:ext>
                </a:extLst>
              </a:tr>
              <a:tr h="858264">
                <a:tc>
                  <a:txBody>
                    <a:bodyPr/>
                    <a:lstStyle/>
                    <a:p>
                      <a:r>
                        <a:rPr lang="en-US" sz="1800" dirty="0">
                          <a:latin typeface="Franklin Gothic Book" panose="020B0503020102020204" pitchFamily="34" charset="0"/>
                        </a:rPr>
                        <a:t>Background Form</a:t>
                      </a:r>
                    </a:p>
                  </a:txBody>
                  <a:tcPr/>
                </a:tc>
                <a:tc>
                  <a:txBody>
                    <a:bodyPr/>
                    <a:lstStyle/>
                    <a:p>
                      <a:r>
                        <a:rPr lang="en-US" sz="1800" dirty="0" err="1">
                          <a:latin typeface="Franklin Gothic Book" panose="020B0503020102020204" pitchFamily="34" charset="0"/>
                        </a:rPr>
                        <a:t>MoreChildrenDesired</a:t>
                      </a:r>
                      <a:endParaRPr lang="en-US" sz="1800" dirty="0">
                        <a:latin typeface="Franklin Gothic Book" panose="020B0503020102020204" pitchFamily="34" charset="0"/>
                      </a:endParaRPr>
                    </a:p>
                  </a:txBody>
                  <a:tcPr/>
                </a:tc>
                <a:tc>
                  <a:txBody>
                    <a:bodyPr/>
                    <a:lstStyle/>
                    <a:p>
                      <a:r>
                        <a:rPr lang="en-US" sz="1800" dirty="0">
                          <a:latin typeface="Franklin Gothic Book" panose="020B0503020102020204" pitchFamily="34" charset="0"/>
                        </a:rPr>
                        <a:t>[If Participant type in demographic form = CM/CC participant, and this field is blank] </a:t>
                      </a:r>
                    </a:p>
                    <a:p>
                      <a:r>
                        <a:rPr lang="en-US" sz="1800" dirty="0">
                          <a:latin typeface="Franklin Gothic Book" panose="020B0503020102020204" pitchFamily="34" charset="0"/>
                        </a:rPr>
                        <a:t>Element '</a:t>
                      </a:r>
                      <a:r>
                        <a:rPr lang="en-US" sz="1800" dirty="0" err="1">
                          <a:latin typeface="Franklin Gothic Book" panose="020B0503020102020204" pitchFamily="34" charset="0"/>
                        </a:rPr>
                        <a:t>MoreChildrenDesired</a:t>
                      </a:r>
                      <a:r>
                        <a:rPr lang="en-US" sz="1800" dirty="0">
                          <a:latin typeface="Franklin Gothic Book" panose="020B0503020102020204" pitchFamily="34" charset="0"/>
                        </a:rPr>
                        <a:t>' is missing.</a:t>
                      </a:r>
                    </a:p>
                  </a:txBody>
                  <a:tcPr/>
                </a:tc>
                <a:extLst>
                  <a:ext uri="{0D108BD9-81ED-4DB2-BD59-A6C34878D82A}">
                    <a16:rowId xmlns:a16="http://schemas.microsoft.com/office/drawing/2014/main" val="899765674"/>
                  </a:ext>
                </a:extLst>
              </a:tr>
              <a:tr h="1042978">
                <a:tc>
                  <a:txBody>
                    <a:bodyPr/>
                    <a:lstStyle/>
                    <a:p>
                      <a:r>
                        <a:rPr lang="en-US" sz="1800" dirty="0">
                          <a:latin typeface="Franklin Gothic Book" panose="020B0503020102020204" pitchFamily="34" charset="0"/>
                        </a:rPr>
                        <a:t>Prenatal Form</a:t>
                      </a:r>
                    </a:p>
                  </a:txBody>
                  <a:tcPr/>
                </a:tc>
                <a:tc>
                  <a:txBody>
                    <a:bodyPr/>
                    <a:lstStyle/>
                    <a:p>
                      <a:r>
                        <a:rPr lang="en-US" sz="1800" dirty="0" err="1">
                          <a:latin typeface="Franklin Gothic Book" panose="020B0503020102020204" pitchFamily="34" charset="0"/>
                        </a:rPr>
                        <a:t>OtherUpdateDate</a:t>
                      </a:r>
                      <a:endParaRPr lang="en-US" sz="1800" dirty="0">
                        <a:latin typeface="Franklin Gothic Book" panose="020B0503020102020204" pitchFamily="34" charset="0"/>
                      </a:endParaRPr>
                    </a:p>
                  </a:txBody>
                  <a:tcPr/>
                </a:tc>
                <a:tc>
                  <a:txBody>
                    <a:bodyPr/>
                    <a:lstStyle/>
                    <a:p>
                      <a:r>
                        <a:rPr lang="en-US" sz="1800" dirty="0">
                          <a:latin typeface="Franklin Gothic Book" panose="020B0503020102020204" pitchFamily="34" charset="0"/>
                        </a:rPr>
                        <a:t>[IF update type is “Pregnancy Ends”: </a:t>
                      </a:r>
                      <a:r>
                        <a:rPr lang="en-US" sz="1800" dirty="0" err="1">
                          <a:latin typeface="Franklin Gothic Book" panose="020B0503020102020204" pitchFamily="34" charset="0"/>
                        </a:rPr>
                        <a:t>NewPregnancyDate</a:t>
                      </a:r>
                      <a:r>
                        <a:rPr lang="en-US" sz="1800" dirty="0">
                          <a:latin typeface="Franklin Gothic Book" panose="020B0503020102020204" pitchFamily="34" charset="0"/>
                        </a:rPr>
                        <a:t> allowed, </a:t>
                      </a:r>
                      <a:r>
                        <a:rPr lang="en-US" sz="1800" dirty="0" err="1">
                          <a:latin typeface="Franklin Gothic Book" panose="020B0503020102020204" pitchFamily="34" charset="0"/>
                        </a:rPr>
                        <a:t>OtherUpdateDate</a:t>
                      </a:r>
                      <a:r>
                        <a:rPr lang="en-US" sz="1800" dirty="0">
                          <a:latin typeface="Franklin Gothic Book" panose="020B0503020102020204" pitchFamily="34" charset="0"/>
                        </a:rPr>
                        <a:t> must be blank] '</a:t>
                      </a:r>
                      <a:r>
                        <a:rPr lang="en-US" sz="1800" dirty="0" err="1">
                          <a:latin typeface="Franklin Gothic Book" panose="020B0503020102020204" pitchFamily="34" charset="0"/>
                        </a:rPr>
                        <a:t>OtherUpdateDate</a:t>
                      </a:r>
                      <a:r>
                        <a:rPr lang="en-US" sz="1800" dirty="0">
                          <a:latin typeface="Franklin Gothic Book" panose="020B0503020102020204" pitchFamily="34" charset="0"/>
                        </a:rPr>
                        <a:t>' cannot have a value since '</a:t>
                      </a:r>
                      <a:r>
                        <a:rPr lang="en-US" sz="1800" dirty="0" err="1">
                          <a:latin typeface="Franklin Gothic Book" panose="020B0503020102020204" pitchFamily="34" charset="0"/>
                        </a:rPr>
                        <a:t>UpdateType</a:t>
                      </a:r>
                      <a:r>
                        <a:rPr lang="en-US" sz="1800" dirty="0">
                          <a:latin typeface="Franklin Gothic Book" panose="020B0503020102020204" pitchFamily="34" charset="0"/>
                        </a:rPr>
                        <a:t>' is selected as 'Pregnancy Ends'.</a:t>
                      </a:r>
                    </a:p>
                  </a:txBody>
                  <a:tcPr/>
                </a:tc>
                <a:extLst>
                  <a:ext uri="{0D108BD9-81ED-4DB2-BD59-A6C34878D82A}">
                    <a16:rowId xmlns:a16="http://schemas.microsoft.com/office/drawing/2014/main" val="3146090256"/>
                  </a:ext>
                </a:extLst>
              </a:tr>
              <a:tr h="1524352">
                <a:tc>
                  <a:txBody>
                    <a:bodyPr/>
                    <a:lstStyle/>
                    <a:p>
                      <a:r>
                        <a:rPr lang="en-US" sz="1800" dirty="0">
                          <a:latin typeface="Franklin Gothic Book" panose="020B0503020102020204" pitchFamily="34" charset="0"/>
                        </a:rPr>
                        <a:t>Parent/Child Form</a:t>
                      </a:r>
                    </a:p>
                  </a:txBody>
                  <a:tcPr/>
                </a:tc>
                <a:tc>
                  <a:txBody>
                    <a:bodyPr/>
                    <a:lstStyle/>
                    <a:p>
                      <a:r>
                        <a:rPr lang="en-US" sz="1800" dirty="0" err="1">
                          <a:latin typeface="Franklin Gothic Book" panose="020B0503020102020204" pitchFamily="34" charset="0"/>
                        </a:rPr>
                        <a:t>ReceivedPostpartumCare</a:t>
                      </a:r>
                      <a:endParaRPr lang="en-US" sz="1800" dirty="0">
                        <a:latin typeface="Franklin Gothic Book" panose="020B0503020102020204" pitchFamily="34" charset="0"/>
                      </a:endParaRPr>
                    </a:p>
                  </a:txBody>
                  <a:tcPr/>
                </a:tc>
                <a:tc>
                  <a:txBody>
                    <a:bodyPr/>
                    <a:lstStyle/>
                    <a:p>
                      <a:r>
                        <a:rPr lang="en-US" sz="1800" dirty="0">
                          <a:latin typeface="Franklin Gothic Book" panose="020B0503020102020204" pitchFamily="34" charset="0"/>
                        </a:rPr>
                        <a:t>[If Participant type in demographic form = CM/CC </a:t>
                      </a:r>
                      <a:r>
                        <a:rPr lang="en-US" sz="1800" dirty="0" err="1">
                          <a:latin typeface="Franklin Gothic Book" panose="020B0503020102020204" pitchFamily="34" charset="0"/>
                        </a:rPr>
                        <a:t>particpant</a:t>
                      </a:r>
                      <a:r>
                        <a:rPr lang="en-US" sz="1800" dirty="0">
                          <a:latin typeface="Franklin Gothic Book" panose="020B0503020102020204" pitchFamily="34" charset="0"/>
                        </a:rPr>
                        <a:t> and Sex in Demographic form is 'Female' and </a:t>
                      </a:r>
                      <a:r>
                        <a:rPr lang="en-US" sz="1800" dirty="0" err="1">
                          <a:latin typeface="Franklin Gothic Book" panose="020B0503020102020204" pitchFamily="34" charset="0"/>
                        </a:rPr>
                        <a:t>ReceivedPostpartumCare</a:t>
                      </a:r>
                      <a:r>
                        <a:rPr lang="en-US" sz="1800" dirty="0">
                          <a:latin typeface="Franklin Gothic Book" panose="020B0503020102020204" pitchFamily="34" charset="0"/>
                        </a:rPr>
                        <a:t> is missing] Element '</a:t>
                      </a:r>
                      <a:r>
                        <a:rPr lang="en-US" sz="1800" dirty="0" err="1">
                          <a:latin typeface="Franklin Gothic Book" panose="020B0503020102020204" pitchFamily="34" charset="0"/>
                        </a:rPr>
                        <a:t>ReceivedPostpartumCare</a:t>
                      </a:r>
                      <a:r>
                        <a:rPr lang="en-US" sz="1800" dirty="0">
                          <a:latin typeface="Franklin Gothic Book" panose="020B0503020102020204" pitchFamily="34" charset="0"/>
                        </a:rPr>
                        <a:t>' is required since '</a:t>
                      </a:r>
                      <a:r>
                        <a:rPr lang="en-US" sz="1800" dirty="0" err="1">
                          <a:latin typeface="Franklin Gothic Book" panose="020B0503020102020204" pitchFamily="34" charset="0"/>
                        </a:rPr>
                        <a:t>ParticipantType</a:t>
                      </a:r>
                      <a:r>
                        <a:rPr lang="en-US" sz="1800" dirty="0">
                          <a:latin typeface="Franklin Gothic Book" panose="020B0503020102020204" pitchFamily="34" charset="0"/>
                        </a:rPr>
                        <a:t>' is a 'CM/CC participant' and 'Sex' is 'Female'.</a:t>
                      </a:r>
                    </a:p>
                  </a:txBody>
                  <a:tcPr/>
                </a:tc>
                <a:extLst>
                  <a:ext uri="{0D108BD9-81ED-4DB2-BD59-A6C34878D82A}">
                    <a16:rowId xmlns:a16="http://schemas.microsoft.com/office/drawing/2014/main" val="4265729946"/>
                  </a:ext>
                </a:extLst>
              </a:tr>
            </a:tbl>
          </a:graphicData>
        </a:graphic>
      </p:graphicFrame>
    </p:spTree>
    <p:extLst>
      <p:ext uri="{BB962C8B-B14F-4D97-AF65-F5344CB8AC3E}">
        <p14:creationId xmlns:p14="http://schemas.microsoft.com/office/powerpoint/2010/main" val="1897294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FDF5FC-9213-4260-AFDD-A87AAA76A0A7}"/>
              </a:ext>
            </a:extLst>
          </p:cNvPr>
          <p:cNvSpPr>
            <a:spLocks noGrp="1"/>
          </p:cNvSpPr>
          <p:nvPr>
            <p:ph type="sldNum" sz="quarter" idx="12"/>
          </p:nvPr>
        </p:nvSpPr>
        <p:spPr/>
        <p:txBody>
          <a:bodyPr/>
          <a:lstStyle/>
          <a:p>
            <a:fld id="{0BDFF3DB-6464-4F45-B113-737A0419C0AF}" type="slidenum">
              <a:rPr lang="en-US" smtClean="0"/>
              <a:t>24</a:t>
            </a:fld>
            <a:endParaRPr lang="en-US" dirty="0"/>
          </a:p>
        </p:txBody>
      </p:sp>
      <p:sp>
        <p:nvSpPr>
          <p:cNvPr id="5" name="Content Placeholder 4">
            <a:extLst>
              <a:ext uri="{FF2B5EF4-FFF2-40B4-BE49-F238E27FC236}">
                <a16:creationId xmlns:a16="http://schemas.microsoft.com/office/drawing/2014/main" id="{19D4C666-B346-4E6E-A927-8ADD70477514}"/>
              </a:ext>
            </a:extLst>
          </p:cNvPr>
          <p:cNvSpPr>
            <a:spLocks noGrp="1"/>
          </p:cNvSpPr>
          <p:nvPr>
            <p:ph idx="1"/>
          </p:nvPr>
        </p:nvSpPr>
        <p:spPr>
          <a:xfrm>
            <a:off x="243840" y="1196501"/>
            <a:ext cx="11563149" cy="5524979"/>
          </a:xfrm>
        </p:spPr>
        <p:txBody>
          <a:bodyPr>
            <a:normAutofit/>
          </a:bodyPr>
          <a:lstStyle/>
          <a:p>
            <a:pPr marR="168910" fontAlgn="t">
              <a:spcAft>
                <a:spcPts val="800"/>
              </a:spcAft>
            </a:pPr>
            <a:r>
              <a:rPr lang="en-US" dirty="0">
                <a:solidFill>
                  <a:schemeClr val="tx1">
                    <a:lumMod val="75000"/>
                    <a:lumOff val="25000"/>
                  </a:schemeClr>
                </a:solidFill>
                <a:latin typeface="Franklin Gothic Book"/>
                <a:ea typeface="+mn-ea"/>
                <a:cs typeface="+mn-cs"/>
              </a:rPr>
              <a:t>To correct data, you have already submitted to HSMED Validation Tool, upload your corrected file to HSMED Validation Tool using the same process previously discussed. Please note the following:</a:t>
            </a:r>
          </a:p>
          <a:p>
            <a:pPr marL="800100" marR="168910" lvl="2" indent="-342900" fontAlgn="t">
              <a:spcBef>
                <a:spcPts val="1000"/>
              </a:spcBef>
              <a:spcAft>
                <a:spcPts val="800"/>
              </a:spcAft>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Correct the file data to resolve the data validations.</a:t>
            </a:r>
          </a:p>
          <a:p>
            <a:pPr marL="800100" marR="168910" lvl="2" indent="-342900" fontAlgn="t">
              <a:spcBef>
                <a:spcPts val="1000"/>
              </a:spcBef>
              <a:spcAft>
                <a:spcPts val="800"/>
              </a:spcAft>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Leave all fields that were previously correct as is. </a:t>
            </a:r>
          </a:p>
          <a:p>
            <a:pPr marL="800100" marR="168910" lvl="2" indent="-342900" fontAlgn="t">
              <a:spcBef>
                <a:spcPts val="1000"/>
              </a:spcBef>
              <a:spcAft>
                <a:spcPts val="800"/>
              </a:spcAft>
              <a:buFont typeface="Courier New" panose="02070309020205020404" pitchFamily="49" charset="0"/>
              <a:buChar char="o"/>
            </a:pPr>
            <a:r>
              <a:rPr lang="en-US" sz="2400" dirty="0">
                <a:solidFill>
                  <a:schemeClr val="tx1">
                    <a:lumMod val="75000"/>
                    <a:lumOff val="25000"/>
                  </a:schemeClr>
                </a:solidFill>
                <a:latin typeface="Franklin Gothic Book"/>
                <a:ea typeface="+mn-ea"/>
                <a:cs typeface="+mn-cs"/>
              </a:rPr>
              <a:t>The HSMED Validation Tool page will not save any data from previous or current uploads.</a:t>
            </a:r>
          </a:p>
          <a:p>
            <a:pPr marR="168910" fontAlgn="t">
              <a:spcAft>
                <a:spcPts val="800"/>
              </a:spcAft>
            </a:pPr>
            <a:r>
              <a:rPr lang="en-US" dirty="0">
                <a:solidFill>
                  <a:schemeClr val="tx1">
                    <a:lumMod val="75000"/>
                    <a:lumOff val="25000"/>
                  </a:schemeClr>
                </a:solidFill>
                <a:latin typeface="Franklin Gothic Book"/>
                <a:ea typeface="+mn-ea"/>
                <a:cs typeface="+mn-cs"/>
              </a:rPr>
              <a:t>The Implementation Guides explain and demonstrate in detail what types of values are compliant for each field in the CSV/XML. They also provide examples of how those fields should look within the CSV/XML. </a:t>
            </a:r>
          </a:p>
          <a:p>
            <a:pPr lvl="1"/>
            <a:endParaRPr lang="en-US" sz="2800" dirty="0"/>
          </a:p>
        </p:txBody>
      </p:sp>
      <p:sp>
        <p:nvSpPr>
          <p:cNvPr id="4" name="Title 3">
            <a:extLst>
              <a:ext uri="{FF2B5EF4-FFF2-40B4-BE49-F238E27FC236}">
                <a16:creationId xmlns:a16="http://schemas.microsoft.com/office/drawing/2014/main" id="{31F04A39-A7D8-4BB9-90A7-6E7F08B09C1A}"/>
              </a:ext>
            </a:extLst>
          </p:cNvPr>
          <p:cNvSpPr>
            <a:spLocks noGrp="1"/>
          </p:cNvSpPr>
          <p:nvPr>
            <p:ph type="title"/>
          </p:nvPr>
        </p:nvSpPr>
        <p:spPr/>
        <p:txBody>
          <a:bodyPr/>
          <a:lstStyle/>
          <a:p>
            <a:r>
              <a:rPr lang="en-US" dirty="0"/>
              <a:t>Correcting Submitted Data</a:t>
            </a:r>
          </a:p>
        </p:txBody>
      </p:sp>
    </p:spTree>
    <p:extLst>
      <p:ext uri="{BB962C8B-B14F-4D97-AF65-F5344CB8AC3E}">
        <p14:creationId xmlns:p14="http://schemas.microsoft.com/office/powerpoint/2010/main" val="670147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947846-7B50-494C-863A-FF8C689E1A53}"/>
              </a:ext>
            </a:extLst>
          </p:cNvPr>
          <p:cNvSpPr>
            <a:spLocks noGrp="1"/>
          </p:cNvSpPr>
          <p:nvPr>
            <p:ph type="sldNum" sz="quarter" idx="12"/>
          </p:nvPr>
        </p:nvSpPr>
        <p:spPr/>
        <p:txBody>
          <a:bodyPr/>
          <a:lstStyle/>
          <a:p>
            <a:fld id="{0BDFF3DB-6464-4F45-B113-737A0419C0AF}" type="slidenum">
              <a:rPr lang="en-US" smtClean="0"/>
              <a:t>25</a:t>
            </a:fld>
            <a:endParaRPr lang="en-US" dirty="0"/>
          </a:p>
        </p:txBody>
      </p:sp>
      <p:sp>
        <p:nvSpPr>
          <p:cNvPr id="3" name="Content Placeholder 2">
            <a:extLst>
              <a:ext uri="{FF2B5EF4-FFF2-40B4-BE49-F238E27FC236}">
                <a16:creationId xmlns:a16="http://schemas.microsoft.com/office/drawing/2014/main" id="{3F69093B-811E-4452-80E0-9B9D792DAB7E}"/>
              </a:ext>
            </a:extLst>
          </p:cNvPr>
          <p:cNvSpPr>
            <a:spLocks noGrp="1"/>
          </p:cNvSpPr>
          <p:nvPr>
            <p:ph idx="1"/>
          </p:nvPr>
        </p:nvSpPr>
        <p:spPr/>
        <p:txBody>
          <a:bodyPr/>
          <a:lstStyle/>
          <a:p>
            <a:pPr marR="168910" fontAlgn="t">
              <a:spcAft>
                <a:spcPts val="800"/>
              </a:spcAft>
            </a:pPr>
            <a:r>
              <a:rPr lang="en-US" dirty="0">
                <a:solidFill>
                  <a:schemeClr val="tx1">
                    <a:lumMod val="75000"/>
                    <a:lumOff val="25000"/>
                  </a:schemeClr>
                </a:solidFill>
                <a:latin typeface="Franklin Gothic Book"/>
                <a:ea typeface="+mn-ea"/>
                <a:cs typeface="+mn-cs"/>
              </a:rPr>
              <a:t>For issues regarding EHBs, please contact the EHBs helpline: </a:t>
            </a:r>
            <a:br>
              <a:rPr lang="en-US" dirty="0">
                <a:solidFill>
                  <a:schemeClr val="tx1">
                    <a:lumMod val="75000"/>
                    <a:lumOff val="25000"/>
                  </a:schemeClr>
                </a:solidFill>
                <a:latin typeface="Franklin Gothic Book"/>
                <a:ea typeface="+mn-ea"/>
                <a:cs typeface="+mn-cs"/>
              </a:rPr>
            </a:br>
            <a:r>
              <a:rPr lang="en-US" dirty="0">
                <a:solidFill>
                  <a:schemeClr val="tx1">
                    <a:lumMod val="75000"/>
                    <a:lumOff val="25000"/>
                  </a:schemeClr>
                </a:solidFill>
                <a:latin typeface="Franklin Gothic Book"/>
                <a:ea typeface="+mn-ea"/>
                <a:cs typeface="+mn-cs"/>
              </a:rPr>
              <a:t>877-Go4-HRSA/877-464-4772</a:t>
            </a:r>
          </a:p>
          <a:p>
            <a:pPr marR="168910" fontAlgn="t">
              <a:spcAft>
                <a:spcPts val="800"/>
              </a:spcAft>
            </a:pPr>
            <a:r>
              <a:rPr lang="en-US" dirty="0">
                <a:solidFill>
                  <a:schemeClr val="tx1">
                    <a:lumMod val="75000"/>
                    <a:lumOff val="25000"/>
                  </a:schemeClr>
                </a:solidFill>
                <a:latin typeface="Franklin Gothic Book"/>
                <a:ea typeface="+mn-ea"/>
                <a:cs typeface="+mn-cs"/>
              </a:rPr>
              <a:t>For questions specific to use of HSMED, please send an email to: </a:t>
            </a:r>
            <a:r>
              <a:rPr lang="en-US" dirty="0">
                <a:hlinkClick r:id="rId3"/>
              </a:rPr>
              <a:t>HealthyStartData@hrsa.gov</a:t>
            </a:r>
            <a:r>
              <a:rPr lang="en-US" dirty="0"/>
              <a:t> </a:t>
            </a:r>
            <a:r>
              <a:rPr lang="en-US" dirty="0">
                <a:solidFill>
                  <a:schemeClr val="tx1">
                    <a:lumMod val="75000"/>
                    <a:lumOff val="25000"/>
                  </a:schemeClr>
                </a:solidFill>
                <a:latin typeface="Franklin Gothic Book"/>
                <a:ea typeface="+mn-ea"/>
                <a:cs typeface="+mn-cs"/>
              </a:rPr>
              <a:t>and use the subject line: “</a:t>
            </a:r>
            <a:r>
              <a:rPr lang="en-US" b="1" dirty="0">
                <a:solidFill>
                  <a:schemeClr val="tx1">
                    <a:lumMod val="75000"/>
                    <a:lumOff val="25000"/>
                  </a:schemeClr>
                </a:solidFill>
                <a:latin typeface="Franklin Gothic Book"/>
                <a:ea typeface="+mn-ea"/>
                <a:cs typeface="+mn-cs"/>
              </a:rPr>
              <a:t>Technical Support Request for HSMED</a:t>
            </a:r>
            <a:r>
              <a:rPr lang="en-US" dirty="0">
                <a:solidFill>
                  <a:schemeClr val="tx1">
                    <a:lumMod val="75000"/>
                    <a:lumOff val="25000"/>
                  </a:schemeClr>
                </a:solidFill>
                <a:latin typeface="Franklin Gothic Book"/>
                <a:ea typeface="+mn-ea"/>
                <a:cs typeface="+mn-cs"/>
              </a:rPr>
              <a:t>”</a:t>
            </a:r>
          </a:p>
          <a:p>
            <a:r>
              <a:rPr lang="en-US" dirty="0">
                <a:solidFill>
                  <a:schemeClr val="tx1">
                    <a:lumMod val="75000"/>
                    <a:lumOff val="25000"/>
                  </a:schemeClr>
                </a:solidFill>
                <a:latin typeface="Franklin Gothic Book"/>
                <a:ea typeface="+mn-ea"/>
                <a:cs typeface="+mn-cs"/>
              </a:rPr>
              <a:t>For questions regarding MCHB policy and SOPs, please send questions to:</a:t>
            </a:r>
            <a:r>
              <a:rPr lang="en-US" dirty="0">
                <a:hlinkClick r:id="rId3"/>
              </a:rPr>
              <a:t> HealthyStartData@hrsa.gov</a:t>
            </a:r>
            <a:r>
              <a:rPr lang="en-US" dirty="0"/>
              <a:t> </a:t>
            </a:r>
          </a:p>
        </p:txBody>
      </p:sp>
      <p:sp>
        <p:nvSpPr>
          <p:cNvPr id="4" name="Title 3">
            <a:extLst>
              <a:ext uri="{FF2B5EF4-FFF2-40B4-BE49-F238E27FC236}">
                <a16:creationId xmlns:a16="http://schemas.microsoft.com/office/drawing/2014/main" id="{DA10CDDB-03D2-4886-8EBF-45E1DE49E76A}"/>
              </a:ext>
            </a:extLst>
          </p:cNvPr>
          <p:cNvSpPr>
            <a:spLocks noGrp="1"/>
          </p:cNvSpPr>
          <p:nvPr>
            <p:ph type="title"/>
          </p:nvPr>
        </p:nvSpPr>
        <p:spPr/>
        <p:txBody>
          <a:bodyPr/>
          <a:lstStyle/>
          <a:p>
            <a:r>
              <a:rPr lang="en-US" dirty="0"/>
              <a:t>Technical Assistance and Support</a:t>
            </a:r>
          </a:p>
        </p:txBody>
      </p:sp>
    </p:spTree>
    <p:extLst>
      <p:ext uri="{BB962C8B-B14F-4D97-AF65-F5344CB8AC3E}">
        <p14:creationId xmlns:p14="http://schemas.microsoft.com/office/powerpoint/2010/main" val="3253646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D67BA-D13E-41B9-B59C-AF1664AAFC38}"/>
              </a:ext>
            </a:extLst>
          </p:cNvPr>
          <p:cNvSpPr>
            <a:spLocks noGrp="1"/>
          </p:cNvSpPr>
          <p:nvPr>
            <p:ph type="title"/>
          </p:nvPr>
        </p:nvSpPr>
        <p:spPr/>
        <p:txBody>
          <a:bodyPr/>
          <a:lstStyle/>
          <a:p>
            <a:r>
              <a:rPr lang="en-US" dirty="0"/>
              <a:t>HSMED Validation Tool</a:t>
            </a:r>
          </a:p>
        </p:txBody>
      </p:sp>
      <p:sp>
        <p:nvSpPr>
          <p:cNvPr id="4" name="Slide Number Placeholder 3">
            <a:extLst>
              <a:ext uri="{FF2B5EF4-FFF2-40B4-BE49-F238E27FC236}">
                <a16:creationId xmlns:a16="http://schemas.microsoft.com/office/drawing/2014/main" id="{4C07D80E-B0CA-4D33-8A1C-D9D85AEAD772}"/>
              </a:ext>
            </a:extLst>
          </p:cNvPr>
          <p:cNvSpPr>
            <a:spLocks noGrp="1"/>
          </p:cNvSpPr>
          <p:nvPr>
            <p:ph type="sldNum" sz="quarter" idx="12"/>
          </p:nvPr>
        </p:nvSpPr>
        <p:spPr/>
        <p:txBody>
          <a:bodyPr/>
          <a:lstStyle/>
          <a:p>
            <a:fld id="{0BDFF3DB-6464-4F45-B113-737A0419C0AF}" type="slidenum">
              <a:rPr lang="en-US" smtClean="0"/>
              <a:t>3</a:t>
            </a:fld>
            <a:endParaRPr lang="en-US"/>
          </a:p>
        </p:txBody>
      </p:sp>
      <p:sp>
        <p:nvSpPr>
          <p:cNvPr id="10" name="Content Placeholder 2">
            <a:extLst>
              <a:ext uri="{FF2B5EF4-FFF2-40B4-BE49-F238E27FC236}">
                <a16:creationId xmlns:a16="http://schemas.microsoft.com/office/drawing/2014/main" id="{5A7295EF-B865-4232-A215-5BB832A00D53}"/>
              </a:ext>
            </a:extLst>
          </p:cNvPr>
          <p:cNvSpPr txBox="1">
            <a:spLocks/>
          </p:cNvSpPr>
          <p:nvPr/>
        </p:nvSpPr>
        <p:spPr>
          <a:xfrm>
            <a:off x="182880" y="1166555"/>
            <a:ext cx="11719560" cy="53141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Franklin Gothic Book" charset="0"/>
                <a:ea typeface="Franklin Gothic Book" charset="0"/>
                <a:cs typeface="Franklin Gothic Book"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Franklin Gothic Book" charset="0"/>
                <a:ea typeface="Franklin Gothic Book" charset="0"/>
                <a:cs typeface="Franklin Gothic Book"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Franklin Gothic Book" charset="0"/>
                <a:ea typeface="Franklin Gothic Book" charset="0"/>
                <a:cs typeface="Franklin Gothic Book"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Franklin Gothic Book" charset="0"/>
                <a:ea typeface="Franklin Gothic Book" charset="0"/>
                <a:cs typeface="Franklin Gothic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Franklin Gothic Book"/>
              </a:rPr>
              <a:t>The </a:t>
            </a:r>
            <a:r>
              <a:rPr lang="en-US" b="1" dirty="0">
                <a:solidFill>
                  <a:schemeClr val="tx1">
                    <a:lumMod val="75000"/>
                    <a:lumOff val="25000"/>
                  </a:schemeClr>
                </a:solidFill>
                <a:latin typeface="Franklin Gothic Book"/>
              </a:rPr>
              <a:t>HSMED Validation Tool </a:t>
            </a:r>
            <a:r>
              <a:rPr lang="en-US" dirty="0">
                <a:solidFill>
                  <a:schemeClr val="tx1">
                    <a:lumMod val="75000"/>
                    <a:lumOff val="25000"/>
                  </a:schemeClr>
                </a:solidFill>
                <a:latin typeface="Franklin Gothic Book"/>
              </a:rPr>
              <a:t>allows grant recipients to validate their HSMED files against the schema and data validation rules prior to upload in the live system.</a:t>
            </a:r>
          </a:p>
          <a:p>
            <a:r>
              <a:rPr lang="en-US" dirty="0">
                <a:solidFill>
                  <a:schemeClr val="tx1">
                    <a:lumMod val="75000"/>
                    <a:lumOff val="25000"/>
                  </a:schemeClr>
                </a:solidFill>
                <a:latin typeface="Franklin Gothic Book"/>
              </a:rPr>
              <a:t>Strengthens data integrity across reporting requirements, adding substantial value to our operations.</a:t>
            </a:r>
          </a:p>
          <a:p>
            <a:r>
              <a:rPr lang="en-US" dirty="0">
                <a:solidFill>
                  <a:schemeClr val="tx1">
                    <a:lumMod val="75000"/>
                    <a:lumOff val="25000"/>
                  </a:schemeClr>
                </a:solidFill>
                <a:latin typeface="Franklin Gothic Book"/>
              </a:rPr>
              <a:t>Enables users to run test data to ensure files are correctly generated before processing real client-level data. </a:t>
            </a:r>
          </a:p>
          <a:p>
            <a:r>
              <a:rPr lang="en-US" dirty="0">
                <a:solidFill>
                  <a:schemeClr val="tx1">
                    <a:lumMod val="75000"/>
                    <a:lumOff val="25000"/>
                  </a:schemeClr>
                </a:solidFill>
                <a:latin typeface="Franklin Gothic Book"/>
              </a:rPr>
              <a:t>The PPUID and dependent validations with other forms will not be tested with this validation tool.</a:t>
            </a:r>
          </a:p>
          <a:p>
            <a:pPr lvl="1"/>
            <a:endParaRPr lang="en-US" sz="2200" dirty="0">
              <a:solidFill>
                <a:srgbClr val="000000"/>
              </a:solidFill>
            </a:endParaRPr>
          </a:p>
          <a:p>
            <a:pPr lvl="1"/>
            <a:endParaRPr lang="en-US" sz="2200" dirty="0">
              <a:solidFill>
                <a:srgbClr val="000000"/>
              </a:solidFill>
            </a:endParaRPr>
          </a:p>
        </p:txBody>
      </p:sp>
    </p:spTree>
    <p:extLst>
      <p:ext uri="{BB962C8B-B14F-4D97-AF65-F5344CB8AC3E}">
        <p14:creationId xmlns:p14="http://schemas.microsoft.com/office/powerpoint/2010/main" val="34718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Login and Navigation</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4</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304153"/>
            <a:ext cx="11463830" cy="1266501"/>
          </a:xfrm>
          <a:prstGeom prst="rect">
            <a:avLst/>
          </a:prstGeom>
        </p:spPr>
        <p:txBody>
          <a:bodyPr wrap="square">
            <a:spAutoFit/>
          </a:bodyPr>
          <a:lstStyle/>
          <a:p>
            <a:pPr marL="228600" indent="-228600" fontAlgn="t">
              <a:lnSpc>
                <a:spcPct val="90000"/>
              </a:lnSpc>
              <a:spcBef>
                <a:spcPts val="1000"/>
              </a:spcBef>
              <a:buFont typeface="Arial"/>
              <a:buChar char="•"/>
            </a:pPr>
            <a:r>
              <a:rPr lang="en-US" sz="2800" dirty="0">
                <a:solidFill>
                  <a:schemeClr val="tx1">
                    <a:lumMod val="75000"/>
                    <a:lumOff val="25000"/>
                  </a:schemeClr>
                </a:solidFill>
                <a:latin typeface="Franklin Gothic Book"/>
              </a:rPr>
              <a:t>To access the EHBs, from </a:t>
            </a:r>
            <a:r>
              <a:rPr lang="en-US" sz="2800" dirty="0">
                <a:solidFill>
                  <a:schemeClr val="accent1"/>
                </a:solidFill>
                <a:latin typeface="Franklin Gothic Book"/>
              </a:rPr>
              <a:t>grants.hrsa.gov </a:t>
            </a:r>
            <a:r>
              <a:rPr lang="en-US" sz="2800" dirty="0">
                <a:solidFill>
                  <a:schemeClr val="tx1">
                    <a:lumMod val="75000"/>
                    <a:lumOff val="25000"/>
                  </a:schemeClr>
                </a:solidFill>
                <a:latin typeface="Franklin Gothic Book"/>
              </a:rPr>
              <a:t>select the Applicant/Grantee card. Review the warning banner and click </a:t>
            </a:r>
            <a:r>
              <a:rPr lang="en-US" sz="2800" b="1" dirty="0">
                <a:solidFill>
                  <a:schemeClr val="tx1">
                    <a:lumMod val="75000"/>
                    <a:lumOff val="25000"/>
                  </a:schemeClr>
                </a:solidFill>
                <a:latin typeface="Franklin Gothic Book"/>
              </a:rPr>
              <a:t>Ok</a:t>
            </a:r>
            <a:r>
              <a:rPr lang="en-US" sz="2800" dirty="0">
                <a:solidFill>
                  <a:schemeClr val="tx1">
                    <a:lumMod val="75000"/>
                    <a:lumOff val="25000"/>
                  </a:schemeClr>
                </a:solidFill>
                <a:latin typeface="Franklin Gothic Book"/>
              </a:rPr>
              <a:t> to continue to the EHBs. login </a:t>
            </a:r>
            <a:r>
              <a:rPr lang="en-US" sz="2800" b="0" i="0" dirty="0">
                <a:solidFill>
                  <a:srgbClr val="172B4D"/>
                </a:solidFill>
                <a:effectLst/>
                <a:highlight>
                  <a:srgbClr val="FFFFFF"/>
                </a:highlight>
                <a:latin typeface="-apple-system"/>
              </a:rPr>
              <a:t>page. </a:t>
            </a:r>
            <a:endParaRPr lang="en-US" sz="2800" dirty="0">
              <a:solidFill>
                <a:schemeClr val="tx1">
                  <a:lumMod val="75000"/>
                  <a:lumOff val="25000"/>
                </a:schemeClr>
              </a:solidFill>
              <a:latin typeface="Franklin Gothic Book"/>
            </a:endParaRPr>
          </a:p>
        </p:txBody>
      </p:sp>
      <p:pic>
        <p:nvPicPr>
          <p:cNvPr id="9" name="Picture 8" descr="A screenshot of a handbook">
            <a:extLst>
              <a:ext uri="{FF2B5EF4-FFF2-40B4-BE49-F238E27FC236}">
                <a16:creationId xmlns:a16="http://schemas.microsoft.com/office/drawing/2014/main" id="{27CAEB31-2CA0-5C3F-88D2-0F52FD75986F}"/>
              </a:ext>
            </a:extLst>
          </p:cNvPr>
          <p:cNvPicPr>
            <a:picLocks noChangeAspect="1"/>
          </p:cNvPicPr>
          <p:nvPr/>
        </p:nvPicPr>
        <p:blipFill>
          <a:blip r:embed="rId3"/>
          <a:stretch>
            <a:fillRect/>
          </a:stretch>
        </p:blipFill>
        <p:spPr>
          <a:xfrm>
            <a:off x="494490" y="2777527"/>
            <a:ext cx="7023910" cy="3012794"/>
          </a:xfrm>
          <a:prstGeom prst="rect">
            <a:avLst/>
          </a:prstGeom>
          <a:ln w="19050">
            <a:solidFill>
              <a:schemeClr val="tx1"/>
            </a:solidFill>
          </a:ln>
        </p:spPr>
      </p:pic>
    </p:spTree>
    <p:extLst>
      <p:ext uri="{BB962C8B-B14F-4D97-AF65-F5344CB8AC3E}">
        <p14:creationId xmlns:p14="http://schemas.microsoft.com/office/powerpoint/2010/main" val="1971380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Login and Navigation</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5</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304153"/>
            <a:ext cx="11463830" cy="1480918"/>
          </a:xfrm>
          <a:prstGeom prst="rect">
            <a:avLst/>
          </a:prstGeom>
        </p:spPr>
        <p:txBody>
          <a:bodyPr wrap="square">
            <a:spAutoFit/>
          </a:bodyPr>
          <a:lstStyle/>
          <a:p>
            <a:pPr algn="l"/>
            <a:r>
              <a:rPr lang="en-US" sz="2800" dirty="0">
                <a:solidFill>
                  <a:schemeClr val="tx1">
                    <a:lumMod val="75000"/>
                    <a:lumOff val="25000"/>
                  </a:schemeClr>
                </a:solidFill>
                <a:latin typeface="Franklin Gothic Book"/>
              </a:rPr>
              <a:t>To access the HSMED Validation Tool, select </a:t>
            </a:r>
            <a:r>
              <a:rPr lang="en-US" sz="2800" b="1" dirty="0">
                <a:solidFill>
                  <a:schemeClr val="tx1">
                    <a:lumMod val="75000"/>
                    <a:lumOff val="25000"/>
                  </a:schemeClr>
                </a:solidFill>
                <a:latin typeface="Franklin Gothic Book"/>
              </a:rPr>
              <a:t>Login</a:t>
            </a:r>
            <a:r>
              <a:rPr lang="en-US" sz="2800" dirty="0">
                <a:solidFill>
                  <a:schemeClr val="tx1">
                    <a:lumMod val="75000"/>
                    <a:lumOff val="25000"/>
                  </a:schemeClr>
                </a:solidFill>
                <a:latin typeface="Franklin Gothic Book"/>
              </a:rPr>
              <a:t> to access the EHBs. Enter your Login.gov </a:t>
            </a:r>
            <a:r>
              <a:rPr lang="en-US" sz="2800" b="1" dirty="0">
                <a:solidFill>
                  <a:schemeClr val="tx1">
                    <a:lumMod val="75000"/>
                    <a:lumOff val="25000"/>
                  </a:schemeClr>
                </a:solidFill>
                <a:latin typeface="Franklin Gothic Book"/>
              </a:rPr>
              <a:t>Email Address </a:t>
            </a:r>
            <a:r>
              <a:rPr lang="en-US" sz="2800" dirty="0">
                <a:solidFill>
                  <a:schemeClr val="tx1">
                    <a:lumMod val="75000"/>
                    <a:lumOff val="25000"/>
                  </a:schemeClr>
                </a:solidFill>
                <a:latin typeface="Franklin Gothic Book"/>
              </a:rPr>
              <a:t>and </a:t>
            </a:r>
            <a:r>
              <a:rPr lang="en-US" sz="2800" b="1" dirty="0">
                <a:solidFill>
                  <a:schemeClr val="tx1">
                    <a:lumMod val="75000"/>
                    <a:lumOff val="25000"/>
                  </a:schemeClr>
                </a:solidFill>
                <a:latin typeface="Franklin Gothic Book"/>
              </a:rPr>
              <a:t>Password, </a:t>
            </a:r>
            <a:r>
              <a:rPr lang="en-US" sz="2800" dirty="0">
                <a:solidFill>
                  <a:schemeClr val="tx1">
                    <a:lumMod val="75000"/>
                    <a:lumOff val="25000"/>
                  </a:schemeClr>
                </a:solidFill>
                <a:latin typeface="Franklin Gothic Book"/>
              </a:rPr>
              <a:t>and click </a:t>
            </a:r>
            <a:r>
              <a:rPr lang="en-US" sz="2800" b="1" dirty="0">
                <a:solidFill>
                  <a:schemeClr val="tx1">
                    <a:lumMod val="75000"/>
                    <a:lumOff val="25000"/>
                  </a:schemeClr>
                </a:solidFill>
                <a:latin typeface="Franklin Gothic Book"/>
              </a:rPr>
              <a:t>Sign in</a:t>
            </a:r>
            <a:r>
              <a:rPr lang="en-US" sz="2800" dirty="0">
                <a:solidFill>
                  <a:schemeClr val="tx1">
                    <a:lumMod val="75000"/>
                    <a:lumOff val="25000"/>
                  </a:schemeClr>
                </a:solidFill>
                <a:latin typeface="Franklin Gothic Book"/>
              </a:rPr>
              <a:t>. </a:t>
            </a:r>
          </a:p>
          <a:p>
            <a:pPr fontAlgn="t">
              <a:lnSpc>
                <a:spcPct val="90000"/>
              </a:lnSpc>
              <a:spcBef>
                <a:spcPts val="1000"/>
              </a:spcBef>
            </a:pPr>
            <a:r>
              <a:rPr lang="en-US" sz="2800" b="0" i="0" dirty="0">
                <a:solidFill>
                  <a:srgbClr val="172B4D"/>
                </a:solidFill>
                <a:effectLst/>
                <a:highlight>
                  <a:srgbClr val="FFFFFF"/>
                </a:highlight>
                <a:latin typeface="-apple-system"/>
              </a:rPr>
              <a:t> </a:t>
            </a:r>
            <a:endParaRPr lang="en-US" sz="2800" dirty="0">
              <a:solidFill>
                <a:schemeClr val="tx1">
                  <a:lumMod val="75000"/>
                  <a:lumOff val="25000"/>
                </a:schemeClr>
              </a:solidFill>
              <a:latin typeface="Franklin Gothic Book"/>
            </a:endParaRPr>
          </a:p>
        </p:txBody>
      </p:sp>
      <p:pic>
        <p:nvPicPr>
          <p:cNvPr id="5" name="Picture 4" descr="A screenshot of a login page">
            <a:extLst>
              <a:ext uri="{FF2B5EF4-FFF2-40B4-BE49-F238E27FC236}">
                <a16:creationId xmlns:a16="http://schemas.microsoft.com/office/drawing/2014/main" id="{DAE2BED8-8E52-70B0-7901-C461E21A90A8}"/>
              </a:ext>
            </a:extLst>
          </p:cNvPr>
          <p:cNvPicPr>
            <a:picLocks noChangeAspect="1"/>
          </p:cNvPicPr>
          <p:nvPr/>
        </p:nvPicPr>
        <p:blipFill>
          <a:blip r:embed="rId3"/>
          <a:stretch>
            <a:fillRect/>
          </a:stretch>
        </p:blipFill>
        <p:spPr>
          <a:xfrm>
            <a:off x="342090" y="2293219"/>
            <a:ext cx="3797495" cy="2006703"/>
          </a:xfrm>
          <a:prstGeom prst="rect">
            <a:avLst/>
          </a:prstGeom>
          <a:ln w="19050">
            <a:solidFill>
              <a:schemeClr val="tx1"/>
            </a:solidFill>
          </a:ln>
        </p:spPr>
      </p:pic>
      <p:pic>
        <p:nvPicPr>
          <p:cNvPr id="8" name="Picture 7" descr="A screenshot of a login form">
            <a:extLst>
              <a:ext uri="{FF2B5EF4-FFF2-40B4-BE49-F238E27FC236}">
                <a16:creationId xmlns:a16="http://schemas.microsoft.com/office/drawing/2014/main" id="{95784118-BFDF-EC1F-405E-A2785E9D809B}"/>
              </a:ext>
            </a:extLst>
          </p:cNvPr>
          <p:cNvPicPr>
            <a:picLocks noChangeAspect="1"/>
          </p:cNvPicPr>
          <p:nvPr/>
        </p:nvPicPr>
        <p:blipFill>
          <a:blip r:embed="rId4"/>
          <a:stretch>
            <a:fillRect/>
          </a:stretch>
        </p:blipFill>
        <p:spPr>
          <a:xfrm>
            <a:off x="5613401" y="2287281"/>
            <a:ext cx="3162300" cy="4025282"/>
          </a:xfrm>
          <a:prstGeom prst="rect">
            <a:avLst/>
          </a:prstGeom>
          <a:ln w="19050">
            <a:solidFill>
              <a:schemeClr val="tx1"/>
            </a:solidFill>
          </a:ln>
        </p:spPr>
      </p:pic>
      <p:sp>
        <p:nvSpPr>
          <p:cNvPr id="11" name="TextBox 10">
            <a:extLst>
              <a:ext uri="{FF2B5EF4-FFF2-40B4-BE49-F238E27FC236}">
                <a16:creationId xmlns:a16="http://schemas.microsoft.com/office/drawing/2014/main" id="{ECBF4D01-ECA0-656B-5911-65B045F73AC9}"/>
              </a:ext>
            </a:extLst>
          </p:cNvPr>
          <p:cNvSpPr txBox="1"/>
          <p:nvPr/>
        </p:nvSpPr>
        <p:spPr>
          <a:xfrm>
            <a:off x="182880" y="4907516"/>
            <a:ext cx="4986020" cy="1815882"/>
          </a:xfrm>
          <a:prstGeom prst="rect">
            <a:avLst/>
          </a:prstGeom>
          <a:noFill/>
        </p:spPr>
        <p:txBody>
          <a:bodyPr wrap="square">
            <a:spAutoFit/>
          </a:bodyPr>
          <a:lstStyle/>
          <a:p>
            <a:pPr algn="l"/>
            <a:r>
              <a:rPr lang="en-US" sz="2800" b="1" dirty="0">
                <a:solidFill>
                  <a:schemeClr val="tx1">
                    <a:lumMod val="75000"/>
                    <a:lumOff val="25000"/>
                  </a:schemeClr>
                </a:solidFill>
                <a:latin typeface="Franklin Gothic Book"/>
              </a:rPr>
              <a:t>Important Note: </a:t>
            </a:r>
            <a:r>
              <a:rPr lang="en-US" sz="2800" dirty="0">
                <a:solidFill>
                  <a:schemeClr val="tx1">
                    <a:lumMod val="75000"/>
                    <a:lumOff val="25000"/>
                  </a:schemeClr>
                </a:solidFill>
                <a:latin typeface="Franklin Gothic Book"/>
              </a:rPr>
              <a:t>The email address used for Login.gov must match the email address used in the EHBs. </a:t>
            </a:r>
          </a:p>
        </p:txBody>
      </p:sp>
      <p:cxnSp>
        <p:nvCxnSpPr>
          <p:cNvPr id="12" name="Connector: Elbow 11">
            <a:extLst>
              <a:ext uri="{FF2B5EF4-FFF2-40B4-BE49-F238E27FC236}">
                <a16:creationId xmlns:a16="http://schemas.microsoft.com/office/drawing/2014/main" id="{A5C3FA59-BAF6-2E19-98BE-F7F46A417A6C}"/>
              </a:ext>
              <a:ext uri="{C183D7F6-B498-43B3-948B-1728B52AA6E4}">
                <adec:decorative xmlns:adec="http://schemas.microsoft.com/office/drawing/2017/decorative" val="1"/>
              </a:ext>
            </a:extLst>
          </p:cNvPr>
          <p:cNvCxnSpPr>
            <a:cxnSpLocks/>
          </p:cNvCxnSpPr>
          <p:nvPr/>
        </p:nvCxnSpPr>
        <p:spPr>
          <a:xfrm rot="5400000">
            <a:off x="7583490" y="2986897"/>
            <a:ext cx="3234514" cy="1637493"/>
          </a:xfrm>
          <a:prstGeom prst="bentConnector3">
            <a:avLst>
              <a:gd name="adj1" fmla="val 99080"/>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6951B14-11CF-1154-CCF0-7521C4897A61}"/>
              </a:ext>
              <a:ext uri="{C183D7F6-B498-43B3-948B-1728B52AA6E4}">
                <adec:decorative xmlns:adec="http://schemas.microsoft.com/office/drawing/2017/decorative" val="1"/>
              </a:ext>
            </a:extLst>
          </p:cNvPr>
          <p:cNvCxnSpPr>
            <a:cxnSpLocks/>
          </p:cNvCxnSpPr>
          <p:nvPr/>
        </p:nvCxnSpPr>
        <p:spPr>
          <a:xfrm rot="16200000" flipH="1">
            <a:off x="-827213" y="2614948"/>
            <a:ext cx="2360432" cy="340245"/>
          </a:xfrm>
          <a:prstGeom prst="bentConnector3">
            <a:avLst>
              <a:gd name="adj1" fmla="val 100000"/>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792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Login and Navigation (Cont.)</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6</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293521"/>
            <a:ext cx="11463830" cy="1289071"/>
          </a:xfrm>
          <a:prstGeom prst="rect">
            <a:avLst/>
          </a:prstGeom>
        </p:spPr>
        <p:txBody>
          <a:bodyPr wrap="square">
            <a:spAutoFit/>
          </a:bodyPr>
          <a:lstStyle/>
          <a:p>
            <a:pPr marL="228600" marR="168910" indent="-228600" fontAlgn="t">
              <a:lnSpc>
                <a:spcPct val="90000"/>
              </a:lnSpc>
              <a:spcBef>
                <a:spcPts val="1000"/>
              </a:spcBef>
              <a:spcAft>
                <a:spcPts val="0"/>
              </a:spcAft>
              <a:buFont typeface="Arial"/>
              <a:buChar char="•"/>
            </a:pPr>
            <a:r>
              <a:rPr lang="en-US" sz="2800" dirty="0">
                <a:solidFill>
                  <a:schemeClr val="tx1">
                    <a:lumMod val="75000"/>
                    <a:lumOff val="25000"/>
                  </a:schemeClr>
                </a:solidFill>
                <a:latin typeface="Franklin Gothic Book"/>
              </a:rPr>
              <a:t>On the Home page, click the “Tasks” tab or the “All” button in the “My Tasks” pane to view the Tasks page.</a:t>
            </a:r>
          </a:p>
          <a:p>
            <a:pPr marL="342900" marR="168910" indent="-342900" fontAlgn="t">
              <a:lnSpc>
                <a:spcPct val="97000"/>
              </a:lnSpc>
              <a:spcBef>
                <a:spcPts val="0"/>
              </a:spcBef>
              <a:spcAft>
                <a:spcPts val="0"/>
              </a:spcAft>
              <a:buFont typeface="Wingdings" panose="05000000000000000000" pitchFamily="2" charset="2"/>
              <a:buChar char="§"/>
            </a:pPr>
            <a:endParaRPr lang="en-US" sz="2800" dirty="0">
              <a:solidFill>
                <a:schemeClr val="tx1">
                  <a:lumMod val="75000"/>
                  <a:lumOff val="25000"/>
                </a:schemeClr>
              </a:solidFill>
              <a:latin typeface="Franklin Gothic Book"/>
            </a:endParaRPr>
          </a:p>
        </p:txBody>
      </p:sp>
      <p:pic>
        <p:nvPicPr>
          <p:cNvPr id="5" name="Picture 4" descr="A screenshot of EHBs page">
            <a:extLst>
              <a:ext uri="{FF2B5EF4-FFF2-40B4-BE49-F238E27FC236}">
                <a16:creationId xmlns:a16="http://schemas.microsoft.com/office/drawing/2014/main" id="{444ADEEE-6970-46C5-A47E-9570B77BD961}"/>
              </a:ext>
            </a:extLst>
          </p:cNvPr>
          <p:cNvPicPr>
            <a:picLocks noChangeAspect="1"/>
          </p:cNvPicPr>
          <p:nvPr/>
        </p:nvPicPr>
        <p:blipFill>
          <a:blip r:embed="rId3"/>
          <a:stretch>
            <a:fillRect/>
          </a:stretch>
        </p:blipFill>
        <p:spPr>
          <a:xfrm>
            <a:off x="664672" y="2266171"/>
            <a:ext cx="10573942" cy="4090179"/>
          </a:xfrm>
          <a:prstGeom prst="rect">
            <a:avLst/>
          </a:prstGeom>
          <a:ln w="19050">
            <a:solidFill>
              <a:schemeClr val="tx1"/>
            </a:solidFill>
          </a:ln>
        </p:spPr>
      </p:pic>
      <p:cxnSp>
        <p:nvCxnSpPr>
          <p:cNvPr id="21" name="Connector: Elbow 20">
            <a:extLst>
              <a:ext uri="{FF2B5EF4-FFF2-40B4-BE49-F238E27FC236}">
                <a16:creationId xmlns:a16="http://schemas.microsoft.com/office/drawing/2014/main" id="{DB36AA4A-F9E4-265F-2991-0A5F18A7FFDF}"/>
              </a:ext>
              <a:ext uri="{C183D7F6-B498-43B3-948B-1728B52AA6E4}">
                <adec:decorative xmlns:adec="http://schemas.microsoft.com/office/drawing/2017/decorative" val="1"/>
              </a:ext>
            </a:extLst>
          </p:cNvPr>
          <p:cNvCxnSpPr>
            <a:cxnSpLocks/>
          </p:cNvCxnSpPr>
          <p:nvPr/>
        </p:nvCxnSpPr>
        <p:spPr>
          <a:xfrm rot="16200000" flipH="1">
            <a:off x="-159459" y="2466783"/>
            <a:ext cx="2075526" cy="986591"/>
          </a:xfrm>
          <a:prstGeom prst="bentConnector3">
            <a:avLst>
              <a:gd name="adj1" fmla="val 100716"/>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2FAC4DB8-74EB-7BFC-4278-D1E87067A9B0}"/>
              </a:ext>
              <a:ext uri="{C183D7F6-B498-43B3-948B-1728B52AA6E4}">
                <adec:decorative xmlns:adec="http://schemas.microsoft.com/office/drawing/2017/decorative" val="1"/>
              </a:ext>
            </a:extLst>
          </p:cNvPr>
          <p:cNvCxnSpPr>
            <a:cxnSpLocks/>
          </p:cNvCxnSpPr>
          <p:nvPr/>
        </p:nvCxnSpPr>
        <p:spPr>
          <a:xfrm flipV="1">
            <a:off x="385009" y="2814175"/>
            <a:ext cx="890897" cy="345091"/>
          </a:xfrm>
          <a:prstGeom prst="bentConnector3">
            <a:avLst>
              <a:gd name="adj1" fmla="val 100126"/>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84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Tasks Page</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7</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175803"/>
            <a:ext cx="11463830" cy="4010457"/>
          </a:xfrm>
          <a:prstGeom prst="rect">
            <a:avLst/>
          </a:prstGeom>
        </p:spPr>
        <p:txBody>
          <a:bodyPr wrap="square">
            <a:spAutoFit/>
          </a:bodyPr>
          <a:lstStyle/>
          <a:p>
            <a:pPr marL="228600" marR="168910" lvl="0" indent="-228600" fontAlgn="t">
              <a:lnSpc>
                <a:spcPct val="90000"/>
              </a:lnSpc>
              <a:spcBef>
                <a:spcPts val="1000"/>
              </a:spcBef>
              <a:buFont typeface="Arial"/>
              <a:buChar char="•"/>
            </a:pPr>
            <a:r>
              <a:rPr lang="en-US" sz="2800" dirty="0">
                <a:solidFill>
                  <a:schemeClr val="tx1">
                    <a:lumMod val="75000"/>
                    <a:lumOff val="25000"/>
                  </a:schemeClr>
                </a:solidFill>
                <a:latin typeface="Franklin Gothic Book"/>
              </a:rPr>
              <a:t>On the left menu of the Tasks page, you will find the validation tool link named ‘</a:t>
            </a:r>
            <a:r>
              <a:rPr lang="en-US" sz="2800" dirty="0">
                <a:solidFill>
                  <a:schemeClr val="accent5"/>
                </a:solidFill>
                <a:latin typeface="Franklin Gothic Book"/>
              </a:rPr>
              <a:t>HSMED Validation Tool</a:t>
            </a:r>
            <a:r>
              <a:rPr lang="en-US" sz="2800" dirty="0">
                <a:solidFill>
                  <a:schemeClr val="tx1">
                    <a:lumMod val="75000"/>
                    <a:lumOff val="25000"/>
                  </a:schemeClr>
                </a:solidFill>
                <a:latin typeface="Franklin Gothic Book"/>
              </a:rPr>
              <a:t>’.</a:t>
            </a:r>
          </a:p>
          <a:p>
            <a:pPr marL="342900" marR="168910" lvl="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342900" marR="16891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342900" marR="16891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342900" marR="16891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914400" marR="0">
              <a:lnSpc>
                <a:spcPct val="106000"/>
              </a:lnSpc>
              <a:spcBef>
                <a:spcPts val="0"/>
              </a:spcBef>
              <a:spcAft>
                <a:spcPts val="0"/>
              </a:spcAft>
            </a:pPr>
            <a:endParaRPr lang="en-US" sz="1000" dirty="0">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effectLst/>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effectLst/>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effectLst/>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r>
              <a:rPr lang="en-US" sz="1000" dirty="0">
                <a:effectLst/>
                <a:latin typeface="Arial" panose="020B0604020202020204" pitchFamily="34" charset="0"/>
                <a:ea typeface="Times New Roman" panose="02020603050405020304" pitchFamily="18" charset="0"/>
              </a:rPr>
              <a:t> </a:t>
            </a:r>
          </a:p>
          <a:p>
            <a:pPr marL="165100" marR="168910">
              <a:lnSpc>
                <a:spcPct val="97000"/>
              </a:lnSpc>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pic>
        <p:nvPicPr>
          <p:cNvPr id="5" name="Picture 4" descr="A screenshot of Tasks page">
            <a:extLst>
              <a:ext uri="{FF2B5EF4-FFF2-40B4-BE49-F238E27FC236}">
                <a16:creationId xmlns:a16="http://schemas.microsoft.com/office/drawing/2014/main" id="{1AB3ED1F-6422-18AC-F1E3-97EF7377A673}"/>
              </a:ext>
            </a:extLst>
          </p:cNvPr>
          <p:cNvPicPr>
            <a:picLocks noChangeAspect="1"/>
          </p:cNvPicPr>
          <p:nvPr/>
        </p:nvPicPr>
        <p:blipFill>
          <a:blip r:embed="rId3"/>
          <a:stretch>
            <a:fillRect/>
          </a:stretch>
        </p:blipFill>
        <p:spPr>
          <a:xfrm>
            <a:off x="578314" y="2267370"/>
            <a:ext cx="10672962" cy="3292475"/>
          </a:xfrm>
          <a:prstGeom prst="rect">
            <a:avLst/>
          </a:prstGeom>
          <a:ln w="19050">
            <a:solidFill>
              <a:schemeClr val="tx1"/>
            </a:solidFill>
          </a:ln>
        </p:spPr>
      </p:pic>
      <p:cxnSp>
        <p:nvCxnSpPr>
          <p:cNvPr id="6" name="Connector: Elbow 5">
            <a:extLst>
              <a:ext uri="{FF2B5EF4-FFF2-40B4-BE49-F238E27FC236}">
                <a16:creationId xmlns:a16="http://schemas.microsoft.com/office/drawing/2014/main" id="{5E7F40DB-48E7-78C9-1352-6BAD94C4CAB0}"/>
              </a:ext>
              <a:ext uri="{C183D7F6-B498-43B3-948B-1728B52AA6E4}">
                <adec:decorative xmlns:adec="http://schemas.microsoft.com/office/drawing/2017/decorative" val="1"/>
              </a:ext>
            </a:extLst>
          </p:cNvPr>
          <p:cNvCxnSpPr>
            <a:cxnSpLocks/>
          </p:cNvCxnSpPr>
          <p:nvPr/>
        </p:nvCxnSpPr>
        <p:spPr>
          <a:xfrm rot="16200000" flipH="1">
            <a:off x="-659220" y="2913320"/>
            <a:ext cx="2360432" cy="340245"/>
          </a:xfrm>
          <a:prstGeom prst="bentConnector3">
            <a:avLst>
              <a:gd name="adj1" fmla="val 100000"/>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134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HSMED Validation Tool - Access Denied</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8</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175803"/>
            <a:ext cx="11463830" cy="4846327"/>
          </a:xfrm>
          <a:prstGeom prst="rect">
            <a:avLst/>
          </a:prstGeom>
        </p:spPr>
        <p:txBody>
          <a:bodyPr wrap="square">
            <a:spAutoFit/>
          </a:bodyPr>
          <a:lstStyle/>
          <a:p>
            <a:pPr marL="228600" marR="168910" indent="-228600" fontAlgn="t">
              <a:lnSpc>
                <a:spcPct val="90000"/>
              </a:lnSpc>
              <a:spcBef>
                <a:spcPts val="1000"/>
              </a:spcBef>
              <a:buFont typeface="Arial"/>
              <a:buChar char="•"/>
            </a:pPr>
            <a:r>
              <a:rPr lang="en-US" sz="2800" dirty="0">
                <a:solidFill>
                  <a:schemeClr val="tx1">
                    <a:lumMod val="75000"/>
                    <a:lumOff val="25000"/>
                  </a:schemeClr>
                </a:solidFill>
                <a:latin typeface="Franklin Gothic Book"/>
              </a:rPr>
              <a:t>This link will be available on the left menu for all the grantees but only the H49 grantees with access will be able to view the HSMED Validation Tool page and upload the test files for testing.</a:t>
            </a:r>
          </a:p>
          <a:p>
            <a:pPr marL="228600" marR="168910" lvl="0" indent="-228600" fontAlgn="t">
              <a:lnSpc>
                <a:spcPct val="90000"/>
              </a:lnSpc>
              <a:spcBef>
                <a:spcPts val="1000"/>
              </a:spcBef>
              <a:buFont typeface="Arial"/>
              <a:buChar char="•"/>
            </a:pPr>
            <a:r>
              <a:rPr lang="en-US" sz="2800" dirty="0">
                <a:solidFill>
                  <a:schemeClr val="tx1">
                    <a:lumMod val="75000"/>
                    <a:lumOff val="25000"/>
                  </a:schemeClr>
                </a:solidFill>
                <a:latin typeface="Franklin Gothic Book"/>
              </a:rPr>
              <a:t>The </a:t>
            </a:r>
            <a:r>
              <a:rPr lang="en-US" sz="2800" dirty="0">
                <a:solidFill>
                  <a:srgbClr val="C00000"/>
                </a:solidFill>
                <a:latin typeface="Franklin Gothic Book"/>
              </a:rPr>
              <a:t>HSMED - Access Denied</a:t>
            </a:r>
            <a:r>
              <a:rPr lang="en-US" sz="2800" dirty="0">
                <a:solidFill>
                  <a:schemeClr val="tx1">
                    <a:lumMod val="75000"/>
                    <a:lumOff val="25000"/>
                  </a:schemeClr>
                </a:solidFill>
                <a:latin typeface="Franklin Gothic Book"/>
              </a:rPr>
              <a:t> message will display when a non-HSMED user tries to access the "HSMED Validation Tool" page. </a:t>
            </a:r>
          </a:p>
          <a:p>
            <a:pPr marL="342900" marR="16891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342900" marR="16891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342900" marR="168910" indent="-342900" fontAlgn="t">
              <a:lnSpc>
                <a:spcPct val="97000"/>
              </a:lnSpc>
              <a:buFont typeface="Wingdings" panose="05000000000000000000" pitchFamily="2" charset="2"/>
              <a:buChar char="§"/>
            </a:pPr>
            <a:endParaRPr lang="en-US" sz="2800" dirty="0">
              <a:solidFill>
                <a:schemeClr val="tx1">
                  <a:lumMod val="75000"/>
                  <a:lumOff val="25000"/>
                </a:schemeClr>
              </a:solidFill>
              <a:latin typeface="Franklin Gothic Book"/>
            </a:endParaRPr>
          </a:p>
          <a:p>
            <a:pPr marL="914400" marR="0">
              <a:lnSpc>
                <a:spcPct val="106000"/>
              </a:lnSpc>
              <a:spcBef>
                <a:spcPts val="0"/>
              </a:spcBef>
              <a:spcAft>
                <a:spcPts val="0"/>
              </a:spcAft>
            </a:pPr>
            <a:endParaRPr lang="en-US" sz="1000" dirty="0">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effectLst/>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effectLst/>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endParaRPr lang="en-US" sz="1000" dirty="0">
              <a:effectLst/>
              <a:latin typeface="Arial" panose="020B0604020202020204" pitchFamily="34" charset="0"/>
              <a:ea typeface="Times New Roman" panose="02020603050405020304" pitchFamily="18" charset="0"/>
            </a:endParaRPr>
          </a:p>
          <a:p>
            <a:pPr marL="914400" marR="0">
              <a:lnSpc>
                <a:spcPct val="106000"/>
              </a:lnSpc>
              <a:spcBef>
                <a:spcPts val="0"/>
              </a:spcBef>
              <a:spcAft>
                <a:spcPts val="0"/>
              </a:spcAft>
            </a:pPr>
            <a:r>
              <a:rPr lang="en-US" sz="1000" dirty="0">
                <a:effectLst/>
                <a:latin typeface="Arial" panose="020B0604020202020204" pitchFamily="34" charset="0"/>
                <a:ea typeface="Times New Roman" panose="02020603050405020304" pitchFamily="18" charset="0"/>
              </a:rPr>
              <a:t> </a:t>
            </a:r>
          </a:p>
          <a:p>
            <a:pPr marL="165100" marR="168910">
              <a:lnSpc>
                <a:spcPct val="97000"/>
              </a:lnSpc>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pic>
        <p:nvPicPr>
          <p:cNvPr id="9" name="Picture 8" descr="A screenshot of Access Denied Page">
            <a:extLst>
              <a:ext uri="{FF2B5EF4-FFF2-40B4-BE49-F238E27FC236}">
                <a16:creationId xmlns:a16="http://schemas.microsoft.com/office/drawing/2014/main" id="{D1D0EE89-4FE3-4290-E6C9-B8B9B30C1890}"/>
              </a:ext>
            </a:extLst>
          </p:cNvPr>
          <p:cNvPicPr>
            <a:picLocks noChangeAspect="1"/>
          </p:cNvPicPr>
          <p:nvPr/>
        </p:nvPicPr>
        <p:blipFill>
          <a:blip r:embed="rId3"/>
          <a:stretch>
            <a:fillRect/>
          </a:stretch>
        </p:blipFill>
        <p:spPr>
          <a:xfrm>
            <a:off x="655674" y="3429000"/>
            <a:ext cx="10937444" cy="2780414"/>
          </a:xfrm>
          <a:prstGeom prst="rect">
            <a:avLst/>
          </a:prstGeom>
          <a:ln w="19050">
            <a:solidFill>
              <a:schemeClr val="tx1"/>
            </a:solidFill>
          </a:ln>
        </p:spPr>
      </p:pic>
      <p:cxnSp>
        <p:nvCxnSpPr>
          <p:cNvPr id="10" name="Connector: Elbow 9">
            <a:extLst>
              <a:ext uri="{FF2B5EF4-FFF2-40B4-BE49-F238E27FC236}">
                <a16:creationId xmlns:a16="http://schemas.microsoft.com/office/drawing/2014/main" id="{2F90B887-4655-8C16-0F30-53FFA6899693}"/>
              </a:ext>
              <a:ext uri="{C183D7F6-B498-43B3-948B-1728B52AA6E4}">
                <adec:decorative xmlns:adec="http://schemas.microsoft.com/office/drawing/2017/decorative" val="1"/>
              </a:ext>
            </a:extLst>
          </p:cNvPr>
          <p:cNvCxnSpPr>
            <a:cxnSpLocks/>
          </p:cNvCxnSpPr>
          <p:nvPr/>
        </p:nvCxnSpPr>
        <p:spPr>
          <a:xfrm rot="16200000" flipH="1">
            <a:off x="-61522" y="3176862"/>
            <a:ext cx="1880512" cy="1034454"/>
          </a:xfrm>
          <a:prstGeom prst="bentConnector3">
            <a:avLst>
              <a:gd name="adj1" fmla="val 99756"/>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939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5FA2-06E8-4218-8180-55318DEB0E6F}"/>
              </a:ext>
            </a:extLst>
          </p:cNvPr>
          <p:cNvSpPr>
            <a:spLocks noGrp="1"/>
          </p:cNvSpPr>
          <p:nvPr>
            <p:ph type="title"/>
          </p:nvPr>
        </p:nvSpPr>
        <p:spPr>
          <a:xfrm>
            <a:off x="182880" y="0"/>
            <a:ext cx="9601200" cy="1097280"/>
          </a:xfrm>
        </p:spPr>
        <p:txBody>
          <a:bodyPr>
            <a:normAutofit/>
          </a:bodyPr>
          <a:lstStyle/>
          <a:p>
            <a:r>
              <a:rPr lang="en-US" dirty="0"/>
              <a:t>HSMED Validation Tool</a:t>
            </a:r>
          </a:p>
        </p:txBody>
      </p:sp>
      <p:sp>
        <p:nvSpPr>
          <p:cNvPr id="4" name="Slide Number Placeholder 3">
            <a:extLst>
              <a:ext uri="{FF2B5EF4-FFF2-40B4-BE49-F238E27FC236}">
                <a16:creationId xmlns:a16="http://schemas.microsoft.com/office/drawing/2014/main" id="{0411079D-E2B7-4454-973A-60A9C863883D}"/>
              </a:ext>
            </a:extLst>
          </p:cNvPr>
          <p:cNvSpPr>
            <a:spLocks noGrp="1"/>
          </p:cNvSpPr>
          <p:nvPr>
            <p:ph type="sldNum" sz="quarter" idx="12"/>
          </p:nvPr>
        </p:nvSpPr>
        <p:spPr/>
        <p:txBody>
          <a:bodyPr/>
          <a:lstStyle/>
          <a:p>
            <a:fld id="{F9ECA865-404D-4A57-9AC1-FD3038CC100D}" type="slidenum">
              <a:rPr lang="en-US" smtClean="0"/>
              <a:pPr/>
              <a:t>9</a:t>
            </a:fld>
            <a:endParaRPr lang="en-US"/>
          </a:p>
        </p:txBody>
      </p:sp>
      <p:sp>
        <p:nvSpPr>
          <p:cNvPr id="7" name="Rectangle 6">
            <a:extLst>
              <a:ext uri="{FF2B5EF4-FFF2-40B4-BE49-F238E27FC236}">
                <a16:creationId xmlns:a16="http://schemas.microsoft.com/office/drawing/2014/main" id="{35786811-D81A-4D7D-AD5A-5955D2AB5E39}"/>
              </a:ext>
            </a:extLst>
          </p:cNvPr>
          <p:cNvSpPr/>
          <p:nvPr/>
        </p:nvSpPr>
        <p:spPr>
          <a:xfrm>
            <a:off x="182880" y="1293521"/>
            <a:ext cx="11463830" cy="1395703"/>
          </a:xfrm>
          <a:prstGeom prst="rect">
            <a:avLst/>
          </a:prstGeom>
        </p:spPr>
        <p:txBody>
          <a:bodyPr wrap="square">
            <a:spAutoFit/>
          </a:bodyPr>
          <a:lstStyle/>
          <a:p>
            <a:pPr marL="228600" marR="168910" lvl="0" indent="-228600" fontAlgn="t">
              <a:lnSpc>
                <a:spcPct val="90000"/>
              </a:lnSpc>
              <a:spcBef>
                <a:spcPts val="1000"/>
              </a:spcBef>
              <a:spcAft>
                <a:spcPts val="800"/>
              </a:spcAft>
              <a:buFont typeface="Arial"/>
              <a:buChar char="•"/>
            </a:pPr>
            <a:r>
              <a:rPr lang="en-US" sz="2800" dirty="0">
                <a:solidFill>
                  <a:schemeClr val="tx1">
                    <a:lumMod val="75000"/>
                    <a:lumOff val="25000"/>
                  </a:schemeClr>
                </a:solidFill>
                <a:latin typeface="Franklin Gothic Book"/>
              </a:rPr>
              <a:t>On the Tasks page, click on the “HSMED Validation Tool” link from the left menu to view the </a:t>
            </a:r>
            <a:r>
              <a:rPr lang="en-US" sz="2800" dirty="0">
                <a:solidFill>
                  <a:srgbClr val="C00000"/>
                </a:solidFill>
                <a:latin typeface="Franklin Gothic Book"/>
              </a:rPr>
              <a:t>HSMED Validation Tool</a:t>
            </a:r>
            <a:r>
              <a:rPr lang="en-US" sz="2800" dirty="0">
                <a:solidFill>
                  <a:schemeClr val="tx1">
                    <a:lumMod val="75000"/>
                    <a:lumOff val="25000"/>
                  </a:schemeClr>
                </a:solidFill>
                <a:latin typeface="Franklin Gothic Book"/>
              </a:rPr>
              <a:t> page.</a:t>
            </a:r>
          </a:p>
          <a:p>
            <a:pPr marL="342900" marR="0" lvl="0" indent="-342900">
              <a:lnSpc>
                <a:spcPct val="106000"/>
              </a:lnSpc>
              <a:spcBef>
                <a:spcPts val="0"/>
              </a:spcBef>
              <a:spcAft>
                <a:spcPts val="800"/>
              </a:spcAft>
              <a:buFont typeface="Wingdings" panose="05000000000000000000" pitchFamily="2" charset="2"/>
              <a:buChar char=""/>
            </a:pPr>
            <a:endParaRPr lang="en-US" sz="2800" dirty="0">
              <a:solidFill>
                <a:schemeClr val="tx1">
                  <a:lumMod val="75000"/>
                  <a:lumOff val="25000"/>
                </a:schemeClr>
              </a:solidFill>
              <a:latin typeface="Franklin Gothic Book"/>
            </a:endParaRPr>
          </a:p>
        </p:txBody>
      </p:sp>
      <p:pic>
        <p:nvPicPr>
          <p:cNvPr id="5" name="Picture 4" descr="A screenshot of HSMED Validation Tool page.">
            <a:extLst>
              <a:ext uri="{FF2B5EF4-FFF2-40B4-BE49-F238E27FC236}">
                <a16:creationId xmlns:a16="http://schemas.microsoft.com/office/drawing/2014/main" id="{E015454A-7699-0124-06C2-28C7ABE33375}"/>
              </a:ext>
            </a:extLst>
          </p:cNvPr>
          <p:cNvPicPr>
            <a:picLocks noChangeAspect="1"/>
          </p:cNvPicPr>
          <p:nvPr/>
        </p:nvPicPr>
        <p:blipFill>
          <a:blip r:embed="rId3"/>
          <a:stretch>
            <a:fillRect/>
          </a:stretch>
        </p:blipFill>
        <p:spPr>
          <a:xfrm>
            <a:off x="545290" y="2382985"/>
            <a:ext cx="10666314" cy="4338490"/>
          </a:xfrm>
          <a:prstGeom prst="rect">
            <a:avLst/>
          </a:prstGeom>
          <a:ln w="19050">
            <a:solidFill>
              <a:schemeClr val="tx1"/>
            </a:solidFill>
          </a:ln>
        </p:spPr>
      </p:pic>
      <p:cxnSp>
        <p:nvCxnSpPr>
          <p:cNvPr id="6" name="Connector: Elbow 5">
            <a:extLst>
              <a:ext uri="{FF2B5EF4-FFF2-40B4-BE49-F238E27FC236}">
                <a16:creationId xmlns:a16="http://schemas.microsoft.com/office/drawing/2014/main" id="{DE034BDE-1A66-9CB2-5822-9F9E0A8FD449}"/>
              </a:ext>
              <a:ext uri="{C183D7F6-B498-43B3-948B-1728B52AA6E4}">
                <adec:decorative xmlns:adec="http://schemas.microsoft.com/office/drawing/2017/decorative" val="1"/>
              </a:ext>
            </a:extLst>
          </p:cNvPr>
          <p:cNvCxnSpPr>
            <a:cxnSpLocks/>
          </p:cNvCxnSpPr>
          <p:nvPr/>
        </p:nvCxnSpPr>
        <p:spPr>
          <a:xfrm rot="10800000" flipV="1">
            <a:off x="4274290" y="2060300"/>
            <a:ext cx="3848984" cy="1203895"/>
          </a:xfrm>
          <a:prstGeom prst="bentConnector3">
            <a:avLst>
              <a:gd name="adj1" fmla="val -553"/>
            </a:avLst>
          </a:prstGeom>
          <a:ln w="38100">
            <a:solidFill>
              <a:srgbClr val="C00000"/>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183000"/>
      </p:ext>
    </p:extLst>
  </p:cSld>
  <p:clrMapOvr>
    <a:masterClrMapping/>
  </p:clrMapOvr>
</p:sld>
</file>

<file path=ppt/theme/theme1.xml><?xml version="1.0" encoding="utf-8"?>
<a:theme xmlns:a="http://schemas.openxmlformats.org/drawingml/2006/main" name="Section Title">
  <a:themeElements>
    <a:clrScheme name="HRSA Color Palette">
      <a:dk1>
        <a:srgbClr val="2C323C"/>
      </a:dk1>
      <a:lt1>
        <a:srgbClr val="AEB0B5"/>
      </a:lt1>
      <a:dk2>
        <a:srgbClr val="44546A"/>
      </a:dk2>
      <a:lt2>
        <a:srgbClr val="E7E6E6"/>
      </a:lt2>
      <a:accent1>
        <a:srgbClr val="006699"/>
      </a:accent1>
      <a:accent2>
        <a:srgbClr val="A8182C"/>
      </a:accent2>
      <a:accent3>
        <a:srgbClr val="004F82"/>
      </a:accent3>
      <a:accent4>
        <a:srgbClr val="F68A40"/>
      </a:accent4>
      <a:accent5>
        <a:srgbClr val="2EBDBD"/>
      </a:accent5>
      <a:accent6>
        <a:srgbClr val="0FA549"/>
      </a:accent6>
      <a:hlink>
        <a:srgbClr val="0563C1"/>
      </a:hlink>
      <a:folHlink>
        <a:srgbClr val="975D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Presentation Title P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e4a9970-6223-4767-ab98-452557aee9bb">
      <UserInfo>
        <DisplayName>Anubhav Bansal</DisplayName>
        <AccountId>70</AccountId>
        <AccountType/>
      </UserInfo>
    </SharedWithUsers>
    <TaxCatchAll xmlns="7e4a9970-6223-4767-ab98-452557aee9bb"/>
    <lcf76f155ced4ddcb4097134ff3c332f xmlns="62650fcf-82e5-4051-a718-da63df59acb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6B4C22F98FA040BEA0071A5E0A3680" ma:contentTypeVersion="15" ma:contentTypeDescription="Create a new document." ma:contentTypeScope="" ma:versionID="011434f57790f793e801fc1016c8d122">
  <xsd:schema xmlns:xsd="http://www.w3.org/2001/XMLSchema" xmlns:xs="http://www.w3.org/2001/XMLSchema" xmlns:p="http://schemas.microsoft.com/office/2006/metadata/properties" xmlns:ns2="62650fcf-82e5-4051-a718-da63df59acbd" xmlns:ns3="7e4a9970-6223-4767-ab98-452557aee9bb" targetNamespace="http://schemas.microsoft.com/office/2006/metadata/properties" ma:root="true" ma:fieldsID="55b2653889e3cf806baf9624a0610900" ns2:_="" ns3:_="">
    <xsd:import namespace="62650fcf-82e5-4051-a718-da63df59acbd"/>
    <xsd:import namespace="7e4a9970-6223-4767-ab98-452557aee9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50fcf-82e5-4051-a718-da63df59ac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a7954ad-1e71-4487-84cc-9fbcfd8772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4a9970-6223-4767-ab98-452557aee9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a10335-92ef-4d31-a291-8bec454cf143}" ma:internalName="TaxCatchAll" ma:showField="CatchAllData" ma:web="7e4a9970-6223-4767-ab98-452557aee9bb">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29731D-9B36-4741-A386-9558ABA0520B}">
  <ds:schemaRefs>
    <ds:schemaRef ds:uri="7e4a9970-6223-4767-ab98-452557aee9bb"/>
    <ds:schemaRef ds:uri="http://www.w3.org/XML/1998/namespace"/>
    <ds:schemaRef ds:uri="62650fcf-82e5-4051-a718-da63df59acbd"/>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ED6B6AB-98F6-4057-B4B6-1E8E9B5A4909}">
  <ds:schemaRefs>
    <ds:schemaRef ds:uri="http://schemas.microsoft.com/sharepoint/v3/contenttype/forms"/>
  </ds:schemaRefs>
</ds:datastoreItem>
</file>

<file path=customXml/itemProps3.xml><?xml version="1.0" encoding="utf-8"?>
<ds:datastoreItem xmlns:ds="http://schemas.openxmlformats.org/officeDocument/2006/customXml" ds:itemID="{4421D029-8B6F-479A-9954-F2E9FD94B3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50fcf-82e5-4051-a718-da63df59acbd"/>
    <ds:schemaRef ds:uri="7e4a9970-6223-4767-ab98-452557aee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c609c77-1bc4-4a1d-8b45-add6ca682037}" enabled="1" method="Privileged" siteId="{31996441-7546-4120-826b-df0c3e239671}" removed="0"/>
</clbl:labelList>
</file>

<file path=docProps/app.xml><?xml version="1.0" encoding="utf-8"?>
<Properties xmlns="http://schemas.openxmlformats.org/officeDocument/2006/extended-properties" xmlns:vt="http://schemas.openxmlformats.org/officeDocument/2006/docPropsVTypes">
  <Template/>
  <TotalTime>20033</TotalTime>
  <Words>3737</Words>
  <Application>Microsoft Office PowerPoint</Application>
  <PresentationFormat>Widescreen</PresentationFormat>
  <Paragraphs>295</Paragraphs>
  <Slides>25</Slides>
  <Notes>25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-apple-system</vt:lpstr>
      <vt:lpstr>Arial</vt:lpstr>
      <vt:lpstr>Calibri</vt:lpstr>
      <vt:lpstr>Calibri Light</vt:lpstr>
      <vt:lpstr>Courier New</vt:lpstr>
      <vt:lpstr>Franklin Gothic Book</vt:lpstr>
      <vt:lpstr>Franklin Gothic Demi Cond</vt:lpstr>
      <vt:lpstr>Helvetica LT Std</vt:lpstr>
      <vt:lpstr>Wingdings</vt:lpstr>
      <vt:lpstr>Section Title</vt:lpstr>
      <vt:lpstr>Office Theme</vt:lpstr>
      <vt:lpstr>Master Presentation Title Page</vt:lpstr>
      <vt:lpstr>1_Custom Design</vt:lpstr>
      <vt:lpstr>Custom Design</vt:lpstr>
      <vt:lpstr>Healthy Start Monitoring and Evaluation Data System – HSMED Validation Tool Training</vt:lpstr>
      <vt:lpstr>Table of Contents</vt:lpstr>
      <vt:lpstr>HSMED Validation Tool</vt:lpstr>
      <vt:lpstr>Login and Navigation</vt:lpstr>
      <vt:lpstr>Login and Navigation</vt:lpstr>
      <vt:lpstr>Login and Navigation (Cont.)</vt:lpstr>
      <vt:lpstr>Tasks Page</vt:lpstr>
      <vt:lpstr>HSMED Validation Tool - Access Denied</vt:lpstr>
      <vt:lpstr>HSMED Validation Tool</vt:lpstr>
      <vt:lpstr>HSMED Validation Tool (cont.)</vt:lpstr>
      <vt:lpstr>HSMED Validation Tool (cont.)</vt:lpstr>
      <vt:lpstr>Validating Client-Level Data</vt:lpstr>
      <vt:lpstr>Validating Client-Level Data (cont.)</vt:lpstr>
      <vt:lpstr>Validating Client-Level Data (cont.)</vt:lpstr>
      <vt:lpstr>Schema Validations</vt:lpstr>
      <vt:lpstr>HSMED Validation Tool (cont.)</vt:lpstr>
      <vt:lpstr>Data Validation Report </vt:lpstr>
      <vt:lpstr>Data Validation Report (cont.)</vt:lpstr>
      <vt:lpstr>Data Validations</vt:lpstr>
      <vt:lpstr>Data Validation Report – Data Download</vt:lpstr>
      <vt:lpstr>Data Validation Report – Data Download</vt:lpstr>
      <vt:lpstr>HSMED Validation Tool- Exceptions</vt:lpstr>
      <vt:lpstr>HSMED Validation Tool- Exceptions (Cont.)</vt:lpstr>
      <vt:lpstr>Correcting Submitted Data</vt:lpstr>
      <vt:lpstr>Technical Assistance and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kjhkjhkjhk</dc:title>
  <dc:creator>Hannah Schick</dc:creator>
  <cp:lastModifiedBy>ShaylaRose Johnson</cp:lastModifiedBy>
  <cp:revision>119</cp:revision>
  <cp:lastPrinted>2017-09-12T14:57:03Z</cp:lastPrinted>
  <dcterms:created xsi:type="dcterms:W3CDTF">2017-06-13T16:00:24Z</dcterms:created>
  <dcterms:modified xsi:type="dcterms:W3CDTF">2024-07-12T17:40:51Z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c609c77-1bc4-4a1d-8b45-add6ca682037_Enabled">
    <vt:lpwstr>True</vt:lpwstr>
  </property>
  <property fmtid="{D5CDD505-2E9C-101B-9397-08002B2CF9AE}" pid="3" name="MSIP_Label_fc609c77-1bc4-4a1d-8b45-add6ca682037_SiteId">
    <vt:lpwstr>31996441-7546-4120-826b-df0c3e239671</vt:lpwstr>
  </property>
  <property fmtid="{D5CDD505-2E9C-101B-9397-08002B2CF9AE}" pid="4" name="MSIP_Label_fc609c77-1bc4-4a1d-8b45-add6ca682037_Ref">
    <vt:lpwstr>https://api.informationprotection.azure.com/api/31996441-7546-4120-826b-df0c3e239671</vt:lpwstr>
  </property>
  <property fmtid="{D5CDD505-2E9C-101B-9397-08002B2CF9AE}" pid="5" name="MSIP_Label_fc609c77-1bc4-4a1d-8b45-add6ca682037_Owner">
    <vt:lpwstr>robin.wood@reisystems.com</vt:lpwstr>
  </property>
  <property fmtid="{D5CDD505-2E9C-101B-9397-08002B2CF9AE}" pid="6" name="MSIP_Label_fc609c77-1bc4-4a1d-8b45-add6ca682037_SetDate">
    <vt:lpwstr>2018-03-09T16:15:44.8996417-05:00</vt:lpwstr>
  </property>
  <property fmtid="{D5CDD505-2E9C-101B-9397-08002B2CF9AE}" pid="7" name="MSIP_Label_fc609c77-1bc4-4a1d-8b45-add6ca682037_Name">
    <vt:lpwstr>Public</vt:lpwstr>
  </property>
  <property fmtid="{D5CDD505-2E9C-101B-9397-08002B2CF9AE}" pid="8" name="MSIP_Label_fc609c77-1bc4-4a1d-8b45-add6ca682037_Application">
    <vt:lpwstr>Microsoft Azure Information Protection</vt:lpwstr>
  </property>
  <property fmtid="{D5CDD505-2E9C-101B-9397-08002B2CF9AE}" pid="9" name="MSIP_Label_fc609c77-1bc4-4a1d-8b45-add6ca682037_Extended_MSFT_Method">
    <vt:lpwstr>Manual</vt:lpwstr>
  </property>
  <property fmtid="{D5CDD505-2E9C-101B-9397-08002B2CF9AE}" pid="10" name="Sensitivity">
    <vt:lpwstr>Public</vt:lpwstr>
  </property>
  <property fmtid="{D5CDD505-2E9C-101B-9397-08002B2CF9AE}" pid="11" name="ContentTypeId">
    <vt:lpwstr>0x010100D96B4C22F98FA040BEA0071A5E0A3680</vt:lpwstr>
  </property>
  <property fmtid="{D5CDD505-2E9C-101B-9397-08002B2CF9AE}" pid="12" name="MediaServiceImageTags">
    <vt:lpwstr/>
  </property>
</Properties>
</file>