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2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3"/>
  </p:notesMasterIdLst>
  <p:sldIdLst>
    <p:sldId id="256" r:id="rId5"/>
    <p:sldId id="259" r:id="rId6"/>
    <p:sldId id="260" r:id="rId7"/>
    <p:sldId id="298" r:id="rId8"/>
    <p:sldId id="266" r:id="rId9"/>
    <p:sldId id="305" r:id="rId10"/>
    <p:sldId id="263" r:id="rId11"/>
    <p:sldId id="310" r:id="rId12"/>
    <p:sldId id="299" r:id="rId13"/>
    <p:sldId id="300" r:id="rId14"/>
    <p:sldId id="302" r:id="rId15"/>
    <p:sldId id="303" r:id="rId16"/>
    <p:sldId id="265" r:id="rId17"/>
    <p:sldId id="306" r:id="rId18"/>
    <p:sldId id="264" r:id="rId19"/>
    <p:sldId id="308" r:id="rId20"/>
    <p:sldId id="307" r:id="rId21"/>
    <p:sldId id="309" r:id="rId22"/>
    <p:sldId id="273" r:id="rId23"/>
    <p:sldId id="268" r:id="rId24"/>
    <p:sldId id="312" r:id="rId25"/>
    <p:sldId id="321" r:id="rId26"/>
    <p:sldId id="269" r:id="rId27"/>
    <p:sldId id="323" r:id="rId28"/>
    <p:sldId id="272" r:id="rId29"/>
    <p:sldId id="270" r:id="rId30"/>
    <p:sldId id="271" r:id="rId31"/>
    <p:sldId id="311" r:id="rId32"/>
    <p:sldId id="275" r:id="rId33"/>
    <p:sldId id="313" r:id="rId34"/>
    <p:sldId id="322" r:id="rId35"/>
    <p:sldId id="277" r:id="rId36"/>
    <p:sldId id="324" r:id="rId37"/>
    <p:sldId id="317" r:id="rId38"/>
    <p:sldId id="278" r:id="rId39"/>
    <p:sldId id="280" r:id="rId40"/>
    <p:sldId id="319" r:id="rId41"/>
    <p:sldId id="320" r:id="rId42"/>
    <p:sldId id="318" r:id="rId43"/>
    <p:sldId id="334" r:id="rId44"/>
    <p:sldId id="281" r:id="rId45"/>
    <p:sldId id="284" r:id="rId46"/>
    <p:sldId id="314" r:id="rId47"/>
    <p:sldId id="285" r:id="rId48"/>
    <p:sldId id="286" r:id="rId49"/>
    <p:sldId id="288" r:id="rId50"/>
    <p:sldId id="287" r:id="rId51"/>
    <p:sldId id="326" r:id="rId52"/>
    <p:sldId id="327" r:id="rId53"/>
    <p:sldId id="328" r:id="rId54"/>
    <p:sldId id="329" r:id="rId55"/>
    <p:sldId id="290" r:id="rId56"/>
    <p:sldId id="330" r:id="rId57"/>
    <p:sldId id="315" r:id="rId58"/>
    <p:sldId id="293" r:id="rId59"/>
    <p:sldId id="294" r:id="rId60"/>
    <p:sldId id="331" r:id="rId61"/>
    <p:sldId id="332" r:id="rId62"/>
    <p:sldId id="295" r:id="rId63"/>
    <p:sldId id="339" r:id="rId64"/>
    <p:sldId id="340" r:id="rId65"/>
    <p:sldId id="316" r:id="rId66"/>
    <p:sldId id="267" r:id="rId67"/>
    <p:sldId id="341" r:id="rId68"/>
    <p:sldId id="343" r:id="rId69"/>
    <p:sldId id="304" r:id="rId70"/>
    <p:sldId id="344" r:id="rId71"/>
    <p:sldId id="345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D14E72-31B8-485B-9393-09AA2921FFF3}">
          <p14:sldIdLst>
            <p14:sldId id="256"/>
            <p14:sldId id="259"/>
          </p14:sldIdLst>
        </p14:section>
        <p14:section name="Overview" id="{9427F1B8-20A4-4A47-BCDC-32CF10390FD0}">
          <p14:sldIdLst>
            <p14:sldId id="260"/>
            <p14:sldId id="298"/>
            <p14:sldId id="266"/>
          </p14:sldIdLst>
        </p14:section>
        <p14:section name="Form Layout" id="{7D0128EC-341A-4230-9D69-E4EB89FBA074}">
          <p14:sldIdLst>
            <p14:sldId id="305"/>
            <p14:sldId id="263"/>
            <p14:sldId id="310"/>
            <p14:sldId id="299"/>
            <p14:sldId id="300"/>
            <p14:sldId id="302"/>
            <p14:sldId id="303"/>
            <p14:sldId id="265"/>
          </p14:sldIdLst>
        </p14:section>
        <p14:section name="Screening Flow Chart" id="{65B57905-7477-45D8-AE24-B31AB3155349}">
          <p14:sldIdLst>
            <p14:sldId id="306"/>
            <p14:sldId id="264"/>
            <p14:sldId id="308"/>
            <p14:sldId id="307"/>
            <p14:sldId id="309"/>
            <p14:sldId id="273"/>
          </p14:sldIdLst>
        </p14:section>
        <p14:section name="Form-Specific Instructions" id="{CC563D6D-E656-4CAD-BCCA-5139DB2A8811}">
          <p14:sldIdLst>
            <p14:sldId id="268"/>
          </p14:sldIdLst>
        </p14:section>
        <p14:section name="Demographic Form" id="{11C25E92-5F09-442A-B49A-46E8E245B125}">
          <p14:sldIdLst>
            <p14:sldId id="312"/>
            <p14:sldId id="321"/>
            <p14:sldId id="269"/>
            <p14:sldId id="323"/>
            <p14:sldId id="272"/>
            <p14:sldId id="270"/>
            <p14:sldId id="271"/>
            <p14:sldId id="311"/>
          </p14:sldIdLst>
        </p14:section>
        <p14:section name="Background Form" id="{BCEFA918-9122-4DEE-AFD8-86486810F266}">
          <p14:sldIdLst>
            <p14:sldId id="275"/>
            <p14:sldId id="313"/>
            <p14:sldId id="322"/>
            <p14:sldId id="277"/>
            <p14:sldId id="324"/>
            <p14:sldId id="317"/>
            <p14:sldId id="278"/>
            <p14:sldId id="280"/>
            <p14:sldId id="319"/>
            <p14:sldId id="320"/>
            <p14:sldId id="318"/>
            <p14:sldId id="334"/>
          </p14:sldIdLst>
        </p14:section>
        <p14:section name="Prenatal Form" id="{5B1219AF-5FF5-43FB-8B80-99D7C6658CAC}">
          <p14:sldIdLst>
            <p14:sldId id="281"/>
            <p14:sldId id="284"/>
            <p14:sldId id="314"/>
            <p14:sldId id="285"/>
            <p14:sldId id="286"/>
            <p14:sldId id="288"/>
            <p14:sldId id="287"/>
            <p14:sldId id="326"/>
            <p14:sldId id="327"/>
            <p14:sldId id="328"/>
            <p14:sldId id="329"/>
          </p14:sldIdLst>
        </p14:section>
        <p14:section name="Parent/Child Form" id="{57D8A3C9-CA44-438F-B41D-BA96B518E604}">
          <p14:sldIdLst>
            <p14:sldId id="290"/>
            <p14:sldId id="330"/>
            <p14:sldId id="315"/>
            <p14:sldId id="293"/>
            <p14:sldId id="294"/>
            <p14:sldId id="331"/>
            <p14:sldId id="332"/>
            <p14:sldId id="295"/>
            <p14:sldId id="339"/>
            <p14:sldId id="340"/>
          </p14:sldIdLst>
        </p14:section>
        <p14:section name="Data Manager Tips" id="{BC9F5290-C7A5-47B9-8916-81373E64C8A0}">
          <p14:sldIdLst>
            <p14:sldId id="316"/>
            <p14:sldId id="267"/>
            <p14:sldId id="341"/>
            <p14:sldId id="343"/>
            <p14:sldId id="304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94E"/>
    <a:srgbClr val="703D57"/>
    <a:srgbClr val="31849B"/>
    <a:srgbClr val="1D3162"/>
    <a:srgbClr val="ED6A5A"/>
    <a:srgbClr val="0F4D7B"/>
    <a:srgbClr val="1E3262"/>
    <a:srgbClr val="9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1" autoAdjust="0"/>
    <p:restoredTop sz="90476" autoAdjust="0"/>
  </p:normalViewPr>
  <p:slideViewPr>
    <p:cSldViewPr snapToGrid="0">
      <p:cViewPr varScale="1">
        <p:scale>
          <a:sx n="74" d="100"/>
          <a:sy n="74" d="100"/>
        </p:scale>
        <p:origin x="8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510D2-426E-48F4-851B-D1526893FE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F0F4D2-6B33-43FC-B03F-503B25D66E1E}">
      <dgm:prSet phldrT="[Text]"/>
      <dgm:spPr/>
      <dgm:t>
        <a:bodyPr/>
        <a:lstStyle/>
        <a:p>
          <a:r>
            <a:rPr lang="en-US" dirty="0"/>
            <a:t>Who to Screen</a:t>
          </a:r>
        </a:p>
      </dgm:t>
    </dgm:pt>
    <dgm:pt modelId="{561070B3-581F-4CA5-8720-7C00DCB58A64}" type="parTrans" cxnId="{E851165E-0167-4689-AD64-1B1F86DDB059}">
      <dgm:prSet/>
      <dgm:spPr/>
      <dgm:t>
        <a:bodyPr/>
        <a:lstStyle/>
        <a:p>
          <a:endParaRPr lang="en-US"/>
        </a:p>
      </dgm:t>
    </dgm:pt>
    <dgm:pt modelId="{91154BA6-DC96-4E6A-B2A9-5196A5C7B19A}" type="sibTrans" cxnId="{E851165E-0167-4689-AD64-1B1F86DDB059}">
      <dgm:prSet/>
      <dgm:spPr/>
      <dgm:t>
        <a:bodyPr/>
        <a:lstStyle/>
        <a:p>
          <a:endParaRPr lang="en-US"/>
        </a:p>
      </dgm:t>
    </dgm:pt>
    <dgm:pt modelId="{E1115622-7E2D-4980-997F-DA19BA07710D}">
      <dgm:prSet phldrT="[Text]"/>
      <dgm:spPr/>
      <dgm:t>
        <a:bodyPr/>
        <a:lstStyle/>
        <a:p>
          <a:r>
            <a:rPr lang="en-US" dirty="0"/>
            <a:t>All participants and caregivers of enrolled children</a:t>
          </a:r>
        </a:p>
      </dgm:t>
    </dgm:pt>
    <dgm:pt modelId="{6E3AF96B-457B-4FEF-A28B-F2C1CE248D5B}" type="parTrans" cxnId="{0AF11CD7-4583-4718-86A0-6A5E48FABABB}">
      <dgm:prSet/>
      <dgm:spPr/>
      <dgm:t>
        <a:bodyPr/>
        <a:lstStyle/>
        <a:p>
          <a:endParaRPr lang="en-US"/>
        </a:p>
      </dgm:t>
    </dgm:pt>
    <dgm:pt modelId="{56747722-B395-4ADF-9AFD-A223751C93B6}" type="sibTrans" cxnId="{0AF11CD7-4583-4718-86A0-6A5E48FABABB}">
      <dgm:prSet/>
      <dgm:spPr/>
      <dgm:t>
        <a:bodyPr/>
        <a:lstStyle/>
        <a:p>
          <a:endParaRPr lang="en-US"/>
        </a:p>
      </dgm:t>
    </dgm:pt>
    <dgm:pt modelId="{C97D9948-FA71-4F16-91D4-4F9D1BE00D8C}">
      <dgm:prSet phldrT="[Text]"/>
      <dgm:spPr/>
      <dgm:t>
        <a:bodyPr/>
        <a:lstStyle/>
        <a:p>
          <a:r>
            <a:rPr lang="en-US" dirty="0"/>
            <a:t>When to Screen</a:t>
          </a:r>
        </a:p>
      </dgm:t>
    </dgm:pt>
    <dgm:pt modelId="{13BEBFF4-D5C4-4A6F-B959-16554968B777}" type="parTrans" cxnId="{65C099C2-7029-48D1-953F-7CB7667832BF}">
      <dgm:prSet/>
      <dgm:spPr/>
      <dgm:t>
        <a:bodyPr/>
        <a:lstStyle/>
        <a:p>
          <a:endParaRPr lang="en-US"/>
        </a:p>
      </dgm:t>
    </dgm:pt>
    <dgm:pt modelId="{495F6B7A-F076-4DC7-BAA1-2BDFFB460C0F}" type="sibTrans" cxnId="{65C099C2-7029-48D1-953F-7CB7667832BF}">
      <dgm:prSet/>
      <dgm:spPr/>
      <dgm:t>
        <a:bodyPr/>
        <a:lstStyle/>
        <a:p>
          <a:endParaRPr lang="en-US"/>
        </a:p>
      </dgm:t>
    </dgm:pt>
    <dgm:pt modelId="{7450544A-06FC-47DC-A085-E022C46E66F8}">
      <dgm:prSet/>
      <dgm:spPr/>
      <dgm:t>
        <a:bodyPr/>
        <a:lstStyle/>
        <a:p>
          <a:r>
            <a:rPr lang="en-US" b="1" dirty="0"/>
            <a:t>Other Adult </a:t>
          </a:r>
          <a:r>
            <a:rPr lang="en-US" dirty="0"/>
            <a:t>– When child is enrolled</a:t>
          </a:r>
        </a:p>
      </dgm:t>
    </dgm:pt>
    <dgm:pt modelId="{E6F65838-64E1-4131-B410-6FFCDA879D71}" type="parTrans" cxnId="{DF9C439C-F792-4F09-B5FF-32AE32823161}">
      <dgm:prSet/>
      <dgm:spPr/>
      <dgm:t>
        <a:bodyPr/>
        <a:lstStyle/>
        <a:p>
          <a:endParaRPr lang="en-US"/>
        </a:p>
      </dgm:t>
    </dgm:pt>
    <dgm:pt modelId="{699FF513-8BEE-4CAE-8133-E958F17D4AD8}" type="sibTrans" cxnId="{DF9C439C-F792-4F09-B5FF-32AE32823161}">
      <dgm:prSet/>
      <dgm:spPr/>
      <dgm:t>
        <a:bodyPr/>
        <a:lstStyle/>
        <a:p>
          <a:endParaRPr lang="en-US"/>
        </a:p>
      </dgm:t>
    </dgm:pt>
    <dgm:pt modelId="{DEB89951-8F07-4829-943B-5DC6E7333BFD}">
      <dgm:prSet phldrT="[Text]"/>
      <dgm:spPr/>
      <dgm:t>
        <a:bodyPr/>
        <a:lstStyle/>
        <a:p>
          <a:r>
            <a:rPr lang="en-US" b="1" dirty="0"/>
            <a:t>GBE</a:t>
          </a:r>
          <a:r>
            <a:rPr lang="en-US" dirty="0"/>
            <a:t> – When individual meets participation criteria</a:t>
          </a:r>
        </a:p>
      </dgm:t>
    </dgm:pt>
    <dgm:pt modelId="{0899E476-8ED1-4B77-9421-08FACF01CA73}" type="parTrans" cxnId="{1CFD399D-96ED-45C8-BAD5-0E2846F93401}">
      <dgm:prSet/>
      <dgm:spPr/>
      <dgm:t>
        <a:bodyPr/>
        <a:lstStyle/>
        <a:p>
          <a:endParaRPr lang="en-US"/>
        </a:p>
      </dgm:t>
    </dgm:pt>
    <dgm:pt modelId="{3BEBE127-7094-497D-A14A-0AACA26C57B0}" type="sibTrans" cxnId="{1CFD399D-96ED-45C8-BAD5-0E2846F93401}">
      <dgm:prSet/>
      <dgm:spPr/>
      <dgm:t>
        <a:bodyPr/>
        <a:lstStyle/>
        <a:p>
          <a:endParaRPr lang="en-US"/>
        </a:p>
      </dgm:t>
    </dgm:pt>
    <dgm:pt modelId="{73EF76AA-10D1-4255-B268-DFAC93FBA9B8}">
      <dgm:prSet phldrT="[Text]"/>
      <dgm:spPr/>
      <dgm:t>
        <a:bodyPr/>
        <a:lstStyle/>
        <a:p>
          <a:r>
            <a:rPr lang="en-US" b="1" dirty="0"/>
            <a:t>CM/CC </a:t>
          </a:r>
          <a:r>
            <a:rPr lang="en-US" dirty="0"/>
            <a:t>– At enrollment</a:t>
          </a:r>
        </a:p>
      </dgm:t>
    </dgm:pt>
    <dgm:pt modelId="{76BC1444-49C5-4CDA-8ACF-85BC11A21242}" type="parTrans" cxnId="{E4B92B8C-142D-4A8E-BAF8-49419062FFD4}">
      <dgm:prSet/>
      <dgm:spPr/>
      <dgm:t>
        <a:bodyPr/>
        <a:lstStyle/>
        <a:p>
          <a:endParaRPr lang="en-US"/>
        </a:p>
      </dgm:t>
    </dgm:pt>
    <dgm:pt modelId="{76951E56-92DA-420D-B796-AEB8BB0FC474}" type="sibTrans" cxnId="{E4B92B8C-142D-4A8E-BAF8-49419062FFD4}">
      <dgm:prSet/>
      <dgm:spPr/>
      <dgm:t>
        <a:bodyPr/>
        <a:lstStyle/>
        <a:p>
          <a:endParaRPr lang="en-US"/>
        </a:p>
      </dgm:t>
    </dgm:pt>
    <dgm:pt modelId="{30EE2BAB-3DCB-4303-B5A7-E6218BBF17C5}" type="pres">
      <dgm:prSet presAssocID="{615510D2-426E-48F4-851B-D1526893FEFF}" presName="Name0" presStyleCnt="0">
        <dgm:presLayoutVars>
          <dgm:dir/>
          <dgm:animLvl val="lvl"/>
          <dgm:resizeHandles val="exact"/>
        </dgm:presLayoutVars>
      </dgm:prSet>
      <dgm:spPr/>
    </dgm:pt>
    <dgm:pt modelId="{5EABE26C-E466-4EA0-928A-8AEDEC703A19}" type="pres">
      <dgm:prSet presAssocID="{AFF0F4D2-6B33-43FC-B03F-503B25D66E1E}" presName="composite" presStyleCnt="0"/>
      <dgm:spPr/>
    </dgm:pt>
    <dgm:pt modelId="{7B2E6C94-9EA7-4491-8D06-3345C76BECF1}" type="pres">
      <dgm:prSet presAssocID="{AFF0F4D2-6B33-43FC-B03F-503B25D66E1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805A5C8-11A8-4104-8987-08E3F8051A79}" type="pres">
      <dgm:prSet presAssocID="{AFF0F4D2-6B33-43FC-B03F-503B25D66E1E}" presName="desTx" presStyleLbl="alignAccFollowNode1" presStyleIdx="0" presStyleCnt="2">
        <dgm:presLayoutVars>
          <dgm:bulletEnabled val="1"/>
        </dgm:presLayoutVars>
      </dgm:prSet>
      <dgm:spPr/>
    </dgm:pt>
    <dgm:pt modelId="{E7FD8DFD-626F-457A-B260-CCF21529FDB3}" type="pres">
      <dgm:prSet presAssocID="{91154BA6-DC96-4E6A-B2A9-5196A5C7B19A}" presName="space" presStyleCnt="0"/>
      <dgm:spPr/>
    </dgm:pt>
    <dgm:pt modelId="{BDF319C8-6A9B-4BF7-85A8-AEB3D8FB7B6E}" type="pres">
      <dgm:prSet presAssocID="{C97D9948-FA71-4F16-91D4-4F9D1BE00D8C}" presName="composite" presStyleCnt="0"/>
      <dgm:spPr/>
    </dgm:pt>
    <dgm:pt modelId="{40DCDEDA-81C8-4927-8776-355972668D4B}" type="pres">
      <dgm:prSet presAssocID="{C97D9948-FA71-4F16-91D4-4F9D1BE00D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999B560-6796-45DF-A5B3-CB78BCEB6BC5}" type="pres">
      <dgm:prSet presAssocID="{C97D9948-FA71-4F16-91D4-4F9D1BE00D8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380CB34-44D8-4A46-8D1A-AACB87369A21}" type="presOf" srcId="{DEB89951-8F07-4829-943B-5DC6E7333BFD}" destId="{8999B560-6796-45DF-A5B3-CB78BCEB6BC5}" srcOrd="0" destOrd="0" presId="urn:microsoft.com/office/officeart/2005/8/layout/hList1"/>
    <dgm:cxn modelId="{0BB2A336-D0AF-4F37-A7C6-F4D441D21814}" type="presOf" srcId="{E1115622-7E2D-4980-997F-DA19BA07710D}" destId="{9805A5C8-11A8-4104-8987-08E3F8051A79}" srcOrd="0" destOrd="0" presId="urn:microsoft.com/office/officeart/2005/8/layout/hList1"/>
    <dgm:cxn modelId="{E851165E-0167-4689-AD64-1B1F86DDB059}" srcId="{615510D2-426E-48F4-851B-D1526893FEFF}" destId="{AFF0F4D2-6B33-43FC-B03F-503B25D66E1E}" srcOrd="0" destOrd="0" parTransId="{561070B3-581F-4CA5-8720-7C00DCB58A64}" sibTransId="{91154BA6-DC96-4E6A-B2A9-5196A5C7B19A}"/>
    <dgm:cxn modelId="{04212149-DC59-4A2C-83D5-C64C532FCF2C}" type="presOf" srcId="{C97D9948-FA71-4F16-91D4-4F9D1BE00D8C}" destId="{40DCDEDA-81C8-4927-8776-355972668D4B}" srcOrd="0" destOrd="0" presId="urn:microsoft.com/office/officeart/2005/8/layout/hList1"/>
    <dgm:cxn modelId="{E4B92B8C-142D-4A8E-BAF8-49419062FFD4}" srcId="{C97D9948-FA71-4F16-91D4-4F9D1BE00D8C}" destId="{73EF76AA-10D1-4255-B268-DFAC93FBA9B8}" srcOrd="1" destOrd="0" parTransId="{76BC1444-49C5-4CDA-8ACF-85BC11A21242}" sibTransId="{76951E56-92DA-420D-B796-AEB8BB0FC474}"/>
    <dgm:cxn modelId="{DF9C439C-F792-4F09-B5FF-32AE32823161}" srcId="{C97D9948-FA71-4F16-91D4-4F9D1BE00D8C}" destId="{7450544A-06FC-47DC-A085-E022C46E66F8}" srcOrd="2" destOrd="0" parTransId="{E6F65838-64E1-4131-B410-6FFCDA879D71}" sibTransId="{699FF513-8BEE-4CAE-8133-E958F17D4AD8}"/>
    <dgm:cxn modelId="{1CFD399D-96ED-45C8-BAD5-0E2846F93401}" srcId="{C97D9948-FA71-4F16-91D4-4F9D1BE00D8C}" destId="{DEB89951-8F07-4829-943B-5DC6E7333BFD}" srcOrd="0" destOrd="0" parTransId="{0899E476-8ED1-4B77-9421-08FACF01CA73}" sibTransId="{3BEBE127-7094-497D-A14A-0AACA26C57B0}"/>
    <dgm:cxn modelId="{F63606B2-35B9-4170-8CAE-0B35B11E2216}" type="presOf" srcId="{615510D2-426E-48F4-851B-D1526893FEFF}" destId="{30EE2BAB-3DCB-4303-B5A7-E6218BBF17C5}" srcOrd="0" destOrd="0" presId="urn:microsoft.com/office/officeart/2005/8/layout/hList1"/>
    <dgm:cxn modelId="{37FE88BE-E7AD-412A-8889-84CA0B99A038}" type="presOf" srcId="{AFF0F4D2-6B33-43FC-B03F-503B25D66E1E}" destId="{7B2E6C94-9EA7-4491-8D06-3345C76BECF1}" srcOrd="0" destOrd="0" presId="urn:microsoft.com/office/officeart/2005/8/layout/hList1"/>
    <dgm:cxn modelId="{65C099C2-7029-48D1-953F-7CB7667832BF}" srcId="{615510D2-426E-48F4-851B-D1526893FEFF}" destId="{C97D9948-FA71-4F16-91D4-4F9D1BE00D8C}" srcOrd="1" destOrd="0" parTransId="{13BEBFF4-D5C4-4A6F-B959-16554968B777}" sibTransId="{495F6B7A-F076-4DC7-BAA1-2BDFFB460C0F}"/>
    <dgm:cxn modelId="{0AF11CD7-4583-4718-86A0-6A5E48FABABB}" srcId="{AFF0F4D2-6B33-43FC-B03F-503B25D66E1E}" destId="{E1115622-7E2D-4980-997F-DA19BA07710D}" srcOrd="0" destOrd="0" parTransId="{6E3AF96B-457B-4FEF-A28B-F2C1CE248D5B}" sibTransId="{56747722-B395-4ADF-9AFD-A223751C93B6}"/>
    <dgm:cxn modelId="{012DC7E4-8F70-45D4-8031-F0361056C2C1}" type="presOf" srcId="{73EF76AA-10D1-4255-B268-DFAC93FBA9B8}" destId="{8999B560-6796-45DF-A5B3-CB78BCEB6BC5}" srcOrd="0" destOrd="1" presId="urn:microsoft.com/office/officeart/2005/8/layout/hList1"/>
    <dgm:cxn modelId="{572A9BEA-A9A9-4A78-980C-11B868BAC80D}" type="presOf" srcId="{7450544A-06FC-47DC-A085-E022C46E66F8}" destId="{8999B560-6796-45DF-A5B3-CB78BCEB6BC5}" srcOrd="0" destOrd="2" presId="urn:microsoft.com/office/officeart/2005/8/layout/hList1"/>
    <dgm:cxn modelId="{25590025-E4EB-4CF6-9B35-3646C2695739}" type="presParOf" srcId="{30EE2BAB-3DCB-4303-B5A7-E6218BBF17C5}" destId="{5EABE26C-E466-4EA0-928A-8AEDEC703A19}" srcOrd="0" destOrd="0" presId="urn:microsoft.com/office/officeart/2005/8/layout/hList1"/>
    <dgm:cxn modelId="{6C83DDC1-FB1B-43E5-A305-5857BE57908C}" type="presParOf" srcId="{5EABE26C-E466-4EA0-928A-8AEDEC703A19}" destId="{7B2E6C94-9EA7-4491-8D06-3345C76BECF1}" srcOrd="0" destOrd="0" presId="urn:microsoft.com/office/officeart/2005/8/layout/hList1"/>
    <dgm:cxn modelId="{B3447BC9-2CA2-47B7-B021-ADAE69BDADEC}" type="presParOf" srcId="{5EABE26C-E466-4EA0-928A-8AEDEC703A19}" destId="{9805A5C8-11A8-4104-8987-08E3F8051A79}" srcOrd="1" destOrd="0" presId="urn:microsoft.com/office/officeart/2005/8/layout/hList1"/>
    <dgm:cxn modelId="{5592A00E-4E34-4591-9F96-B47305C21549}" type="presParOf" srcId="{30EE2BAB-3DCB-4303-B5A7-E6218BBF17C5}" destId="{E7FD8DFD-626F-457A-B260-CCF21529FDB3}" srcOrd="1" destOrd="0" presId="urn:microsoft.com/office/officeart/2005/8/layout/hList1"/>
    <dgm:cxn modelId="{09A38396-2538-46E0-BAF2-996E882D04C6}" type="presParOf" srcId="{30EE2BAB-3DCB-4303-B5A7-E6218BBF17C5}" destId="{BDF319C8-6A9B-4BF7-85A8-AEB3D8FB7B6E}" srcOrd="2" destOrd="0" presId="urn:microsoft.com/office/officeart/2005/8/layout/hList1"/>
    <dgm:cxn modelId="{30FA5A39-2FD8-4385-A0C1-4010C86BB600}" type="presParOf" srcId="{BDF319C8-6A9B-4BF7-85A8-AEB3D8FB7B6E}" destId="{40DCDEDA-81C8-4927-8776-355972668D4B}" srcOrd="0" destOrd="0" presId="urn:microsoft.com/office/officeart/2005/8/layout/hList1"/>
    <dgm:cxn modelId="{A7D5404F-06B4-4BEF-9412-5AC98B7B7E3B}" type="presParOf" srcId="{BDF319C8-6A9B-4BF7-85A8-AEB3D8FB7B6E}" destId="{8999B560-6796-45DF-A5B3-CB78BCEB6B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E2641-9423-4507-978A-0419A64A5BC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D4B83-2575-465D-826F-4E6F73EE5472}">
      <dgm:prSet phldrT="[Text]" custT="1"/>
      <dgm:spPr/>
      <dgm:t>
        <a:bodyPr/>
        <a:lstStyle/>
        <a:p>
          <a:r>
            <a:rPr lang="en-US" sz="3600" dirty="0"/>
            <a:t>Who to Screen</a:t>
          </a:r>
        </a:p>
      </dgm:t>
    </dgm:pt>
    <dgm:pt modelId="{FC147FB7-8766-4A9C-AB50-F0DC44B95615}" type="parTrans" cxnId="{2BC24447-4356-4CD8-8A7F-6878ED175A58}">
      <dgm:prSet/>
      <dgm:spPr/>
      <dgm:t>
        <a:bodyPr/>
        <a:lstStyle/>
        <a:p>
          <a:endParaRPr lang="en-US"/>
        </a:p>
      </dgm:t>
    </dgm:pt>
    <dgm:pt modelId="{E3A4B962-B7A7-45DC-AC9B-2CE19138528C}" type="sibTrans" cxnId="{2BC24447-4356-4CD8-8A7F-6878ED175A58}">
      <dgm:prSet/>
      <dgm:spPr/>
      <dgm:t>
        <a:bodyPr/>
        <a:lstStyle/>
        <a:p>
          <a:endParaRPr lang="en-US"/>
        </a:p>
      </dgm:t>
    </dgm:pt>
    <dgm:pt modelId="{700D1ADC-F5B6-4FFB-8B52-30F113C3A518}">
      <dgm:prSet phldrT="[Text]" custT="1"/>
      <dgm:spPr/>
      <dgm:t>
        <a:bodyPr/>
        <a:lstStyle/>
        <a:p>
          <a:r>
            <a:rPr lang="en-US" sz="3200" dirty="0"/>
            <a:t>All CM/CC participants</a:t>
          </a:r>
        </a:p>
      </dgm:t>
    </dgm:pt>
    <dgm:pt modelId="{DBF8DE1C-CE35-4947-B96A-7D8918AE6A3C}" type="parTrans" cxnId="{85998C11-607B-4138-8860-D100B5844F20}">
      <dgm:prSet/>
      <dgm:spPr/>
      <dgm:t>
        <a:bodyPr/>
        <a:lstStyle/>
        <a:p>
          <a:endParaRPr lang="en-US"/>
        </a:p>
      </dgm:t>
    </dgm:pt>
    <dgm:pt modelId="{DF31DF3D-8191-42B8-9149-383B4C877284}" type="sibTrans" cxnId="{85998C11-607B-4138-8860-D100B5844F20}">
      <dgm:prSet/>
      <dgm:spPr/>
      <dgm:t>
        <a:bodyPr/>
        <a:lstStyle/>
        <a:p>
          <a:endParaRPr lang="en-US"/>
        </a:p>
      </dgm:t>
    </dgm:pt>
    <dgm:pt modelId="{79935677-2724-4924-B924-3F2C8C7C11A4}">
      <dgm:prSet phldrT="[Text]" custT="1"/>
      <dgm:spPr/>
      <dgm:t>
        <a:bodyPr/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 enrollment</a:t>
          </a:r>
        </a:p>
      </dgm:t>
    </dgm:pt>
    <dgm:pt modelId="{2D6B62B6-8D75-4BD6-90D4-3581F77B42DF}" type="parTrans" cxnId="{640AE18D-7BCA-40D9-AB16-E619CBC1ECF1}">
      <dgm:prSet/>
      <dgm:spPr/>
      <dgm:t>
        <a:bodyPr/>
        <a:lstStyle/>
        <a:p>
          <a:endParaRPr lang="en-US"/>
        </a:p>
      </dgm:t>
    </dgm:pt>
    <dgm:pt modelId="{9D8F7EEE-54FF-4FBE-BE98-BA27D0B52F6B}" type="sibTrans" cxnId="{640AE18D-7BCA-40D9-AB16-E619CBC1ECF1}">
      <dgm:prSet/>
      <dgm:spPr/>
      <dgm:t>
        <a:bodyPr/>
        <a:lstStyle/>
        <a:p>
          <a:endParaRPr lang="en-US"/>
        </a:p>
      </dgm:t>
    </dgm:pt>
    <dgm:pt modelId="{69EED6C0-4B6D-44C9-A62E-875E2914B0C1}">
      <dgm:prSet custT="1"/>
      <dgm:spPr/>
      <dgm:t>
        <a:bodyPr/>
        <a:lstStyle/>
        <a:p>
          <a:r>
            <a:rPr lang="en-US" sz="3200" dirty="0"/>
            <a:t>Other Adults</a:t>
          </a:r>
        </a:p>
      </dgm:t>
    </dgm:pt>
    <dgm:pt modelId="{75A77E1E-E430-4FCD-ADA0-EA54B2CF7330}" type="parTrans" cxnId="{B645141A-5EEA-483A-93DE-88B214820AA1}">
      <dgm:prSet/>
      <dgm:spPr/>
      <dgm:t>
        <a:bodyPr/>
        <a:lstStyle/>
        <a:p>
          <a:endParaRPr lang="en-US"/>
        </a:p>
      </dgm:t>
    </dgm:pt>
    <dgm:pt modelId="{D6559484-5AE3-48E0-999F-8BA42202F226}" type="sibTrans" cxnId="{B645141A-5EEA-483A-93DE-88B214820AA1}">
      <dgm:prSet/>
      <dgm:spPr/>
      <dgm:t>
        <a:bodyPr/>
        <a:lstStyle/>
        <a:p>
          <a:endParaRPr lang="en-US"/>
        </a:p>
      </dgm:t>
    </dgm:pt>
    <dgm:pt modelId="{F54C6EAD-A8A9-4C67-A7D0-EFDBC55E5B3F}">
      <dgm:prSet phldrT="[Text]" custT="1"/>
      <dgm:spPr/>
      <dgm:t>
        <a:bodyPr/>
        <a:lstStyle/>
        <a:p>
          <a:r>
            <a:rPr lang="en-US" sz="3600" dirty="0"/>
            <a:t>When to Screen</a:t>
          </a:r>
        </a:p>
      </dgm:t>
    </dgm:pt>
    <dgm:pt modelId="{06661EDF-2D1F-45F8-AB0B-FABDC72FC0C8}" type="sibTrans" cxnId="{4D2E528C-3DDF-432D-845D-519E81E3253C}">
      <dgm:prSet/>
      <dgm:spPr/>
      <dgm:t>
        <a:bodyPr/>
        <a:lstStyle/>
        <a:p>
          <a:endParaRPr lang="en-US"/>
        </a:p>
      </dgm:t>
    </dgm:pt>
    <dgm:pt modelId="{3CB74E1D-A698-4B12-93B2-614A079AA8FC}" type="parTrans" cxnId="{4D2E528C-3DDF-432D-845D-519E81E3253C}">
      <dgm:prSet/>
      <dgm:spPr/>
      <dgm:t>
        <a:bodyPr/>
        <a:lstStyle/>
        <a:p>
          <a:endParaRPr lang="en-US"/>
        </a:p>
      </dgm:t>
    </dgm:pt>
    <dgm:pt modelId="{91D76DFB-53CD-417A-BA60-13717E0C6D7A}">
      <dgm:prSet custT="1"/>
      <dgm:spPr/>
      <dgm:t>
        <a:bodyPr/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Update/re-screen:</a:t>
          </a:r>
        </a:p>
      </dgm:t>
    </dgm:pt>
    <dgm:pt modelId="{6EED7DD8-0C96-466C-9EEE-7FBB5FC8E13D}" type="parTrans" cxnId="{C3A21404-A13E-4D01-BEA3-BABF1BA0B35D}">
      <dgm:prSet/>
      <dgm:spPr/>
      <dgm:t>
        <a:bodyPr/>
        <a:lstStyle/>
        <a:p>
          <a:endParaRPr lang="en-US"/>
        </a:p>
      </dgm:t>
    </dgm:pt>
    <dgm:pt modelId="{3AE018D7-A9F6-4C3A-89AB-ABD8242086E2}" type="sibTrans" cxnId="{C3A21404-A13E-4D01-BEA3-BABF1BA0B35D}">
      <dgm:prSet/>
      <dgm:spPr/>
      <dgm:t>
        <a:bodyPr/>
        <a:lstStyle/>
        <a:p>
          <a:endParaRPr lang="en-US"/>
        </a:p>
      </dgm:t>
    </dgm:pt>
    <dgm:pt modelId="{A7466482-CA93-43E9-B38E-CCAF5EF67F66}">
      <dgm:prSet custT="1"/>
      <dgm:spPr/>
      <dgm:t>
        <a:bodyPr/>
        <a:lstStyle/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Becomes pregnant</a:t>
          </a:r>
        </a:p>
      </dgm:t>
    </dgm:pt>
    <dgm:pt modelId="{78804FB0-49DA-4E9D-AA50-0BA0CD426C20}" type="parTrans" cxnId="{3AB3E65D-300B-4EBD-9F4F-06D5CAED4073}">
      <dgm:prSet/>
      <dgm:spPr/>
      <dgm:t>
        <a:bodyPr/>
        <a:lstStyle/>
        <a:p>
          <a:endParaRPr lang="en-US"/>
        </a:p>
      </dgm:t>
    </dgm:pt>
    <dgm:pt modelId="{905D54F0-A232-4FDB-B140-6DD6FC254515}" type="sibTrans" cxnId="{3AB3E65D-300B-4EBD-9F4F-06D5CAED4073}">
      <dgm:prSet/>
      <dgm:spPr/>
      <dgm:t>
        <a:bodyPr/>
        <a:lstStyle/>
        <a:p>
          <a:endParaRPr lang="en-US"/>
        </a:p>
      </dgm:t>
    </dgm:pt>
    <dgm:pt modelId="{302E5819-EFD2-40DA-857E-10CF9736FAF2}">
      <dgm:prSet custT="1"/>
      <dgm:spPr/>
      <dgm:t>
        <a:bodyPr/>
        <a:lstStyle/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No longer pregnant</a:t>
          </a:r>
        </a:p>
      </dgm:t>
    </dgm:pt>
    <dgm:pt modelId="{5DF688F4-396D-4A6F-B4AD-322F1EC7444F}" type="parTrans" cxnId="{1292EDDC-1662-472E-A379-E8434FB7CAF0}">
      <dgm:prSet/>
      <dgm:spPr/>
      <dgm:t>
        <a:bodyPr/>
        <a:lstStyle/>
        <a:p>
          <a:endParaRPr lang="en-US"/>
        </a:p>
      </dgm:t>
    </dgm:pt>
    <dgm:pt modelId="{43A696F6-C80F-4A77-9839-8679BC6FC842}" type="sibTrans" cxnId="{1292EDDC-1662-472E-A379-E8434FB7CAF0}">
      <dgm:prSet/>
      <dgm:spPr/>
      <dgm:t>
        <a:bodyPr/>
        <a:lstStyle/>
        <a:p>
          <a:endParaRPr lang="en-US"/>
        </a:p>
      </dgm:t>
    </dgm:pt>
    <dgm:pt modelId="{2AF3ACF3-13FE-4D13-8F24-A7EAC2BA30F1}">
      <dgm:prSet custT="1"/>
      <dgm:spPr/>
      <dgm:t>
        <a:bodyPr/>
        <a:lstStyle/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1" kern="1200" dirty="0"/>
            <a:t>Enrolled child turns 6m</a:t>
          </a:r>
          <a:endParaRPr lang="en-US" sz="2400" kern="1200" dirty="0"/>
        </a:p>
      </dgm:t>
    </dgm:pt>
    <dgm:pt modelId="{D89B11A1-FC74-4647-B578-C4957997ED50}" type="parTrans" cxnId="{8B027AE7-9BA8-4AC6-A828-FDD6DBBCC82F}">
      <dgm:prSet/>
      <dgm:spPr/>
      <dgm:t>
        <a:bodyPr/>
        <a:lstStyle/>
        <a:p>
          <a:endParaRPr lang="en-US"/>
        </a:p>
      </dgm:t>
    </dgm:pt>
    <dgm:pt modelId="{A637E3F9-A3E8-49F2-B290-C456C4AADCBD}" type="sibTrans" cxnId="{8B027AE7-9BA8-4AC6-A828-FDD6DBBCC82F}">
      <dgm:prSet/>
      <dgm:spPr/>
      <dgm:t>
        <a:bodyPr/>
        <a:lstStyle/>
        <a:p>
          <a:endParaRPr lang="en-US"/>
        </a:p>
      </dgm:t>
    </dgm:pt>
    <dgm:pt modelId="{0B26DB76-0B24-46E8-9BDF-8E800CD92C94}">
      <dgm:prSet custT="1"/>
      <dgm:spPr/>
      <dgm:t>
        <a:bodyPr/>
        <a:lstStyle/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1" kern="1200" dirty="0"/>
            <a:t>Exits program</a:t>
          </a:r>
        </a:p>
      </dgm:t>
    </dgm:pt>
    <dgm:pt modelId="{B581B9FE-5D7B-4F1F-B5FA-A553AB1FB5DD}" type="parTrans" cxnId="{0B4BFACD-A071-49C8-8D4E-885DC7DF2894}">
      <dgm:prSet/>
      <dgm:spPr/>
      <dgm:t>
        <a:bodyPr/>
        <a:lstStyle/>
        <a:p>
          <a:endParaRPr lang="en-US"/>
        </a:p>
      </dgm:t>
    </dgm:pt>
    <dgm:pt modelId="{7FB202D0-BDE0-433B-961F-CF62ADC25CDE}" type="sibTrans" cxnId="{0B4BFACD-A071-49C8-8D4E-885DC7DF2894}">
      <dgm:prSet/>
      <dgm:spPr/>
      <dgm:t>
        <a:bodyPr/>
        <a:lstStyle/>
        <a:p>
          <a:endParaRPr lang="en-US"/>
        </a:p>
      </dgm:t>
    </dgm:pt>
    <dgm:pt modelId="{A639B68C-0098-4CBD-B9C0-6ED0FCBBBC7F}" type="pres">
      <dgm:prSet presAssocID="{972E2641-9423-4507-978A-0419A64A5BC1}" presName="Name0" presStyleCnt="0">
        <dgm:presLayoutVars>
          <dgm:dir/>
          <dgm:animLvl val="lvl"/>
          <dgm:resizeHandles val="exact"/>
        </dgm:presLayoutVars>
      </dgm:prSet>
      <dgm:spPr/>
    </dgm:pt>
    <dgm:pt modelId="{775AF6DD-9C28-4C27-8FFD-27F378CAD167}" type="pres">
      <dgm:prSet presAssocID="{9F7D4B83-2575-465D-826F-4E6F73EE5472}" presName="composite" presStyleCnt="0"/>
      <dgm:spPr/>
    </dgm:pt>
    <dgm:pt modelId="{7F3FAE74-B2CF-4B2C-8C8C-30917EAA5F1E}" type="pres">
      <dgm:prSet presAssocID="{9F7D4B83-2575-465D-826F-4E6F73EE547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2742CEE-94C3-4F14-96FF-AAE4F68D2500}" type="pres">
      <dgm:prSet presAssocID="{9F7D4B83-2575-465D-826F-4E6F73EE5472}" presName="desTx" presStyleLbl="alignAccFollowNode1" presStyleIdx="0" presStyleCnt="2">
        <dgm:presLayoutVars>
          <dgm:bulletEnabled val="1"/>
        </dgm:presLayoutVars>
      </dgm:prSet>
      <dgm:spPr/>
    </dgm:pt>
    <dgm:pt modelId="{26A6A6D3-AF16-42A8-848A-E16917CD0483}" type="pres">
      <dgm:prSet presAssocID="{E3A4B962-B7A7-45DC-AC9B-2CE19138528C}" presName="space" presStyleCnt="0"/>
      <dgm:spPr/>
    </dgm:pt>
    <dgm:pt modelId="{2817CABC-FE3A-475F-AFE1-90E0B3484BBD}" type="pres">
      <dgm:prSet presAssocID="{F54C6EAD-A8A9-4C67-A7D0-EFDBC55E5B3F}" presName="composite" presStyleCnt="0"/>
      <dgm:spPr/>
    </dgm:pt>
    <dgm:pt modelId="{2848265D-9B92-4314-B7A3-EF23DDE8CACD}" type="pres">
      <dgm:prSet presAssocID="{F54C6EAD-A8A9-4C67-A7D0-EFDBC55E5B3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31C1AB-BC9E-4856-91F7-B947C8F07ADA}" type="pres">
      <dgm:prSet presAssocID="{F54C6EAD-A8A9-4C67-A7D0-EFDBC55E5B3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3A21404-A13E-4D01-BEA3-BABF1BA0B35D}" srcId="{F54C6EAD-A8A9-4C67-A7D0-EFDBC55E5B3F}" destId="{91D76DFB-53CD-417A-BA60-13717E0C6D7A}" srcOrd="1" destOrd="0" parTransId="{6EED7DD8-0C96-466C-9EEE-7FBB5FC8E13D}" sibTransId="{3AE018D7-A9F6-4C3A-89AB-ABD8242086E2}"/>
    <dgm:cxn modelId="{85998C11-607B-4138-8860-D100B5844F20}" srcId="{9F7D4B83-2575-465D-826F-4E6F73EE5472}" destId="{700D1ADC-F5B6-4FFB-8B52-30F113C3A518}" srcOrd="0" destOrd="0" parTransId="{DBF8DE1C-CE35-4947-B96A-7D8918AE6A3C}" sibTransId="{DF31DF3D-8191-42B8-9149-383B4C877284}"/>
    <dgm:cxn modelId="{B645141A-5EEA-483A-93DE-88B214820AA1}" srcId="{9F7D4B83-2575-465D-826F-4E6F73EE5472}" destId="{69EED6C0-4B6D-44C9-A62E-875E2914B0C1}" srcOrd="1" destOrd="0" parTransId="{75A77E1E-E430-4FCD-ADA0-EA54B2CF7330}" sibTransId="{D6559484-5AE3-48E0-999F-8BA42202F226}"/>
    <dgm:cxn modelId="{26C3BB21-01E6-4675-90C6-35B7A5D293AD}" type="presOf" srcId="{2AF3ACF3-13FE-4D13-8F24-A7EAC2BA30F1}" destId="{4431C1AB-BC9E-4856-91F7-B947C8F07ADA}" srcOrd="0" destOrd="4" presId="urn:microsoft.com/office/officeart/2005/8/layout/hList1"/>
    <dgm:cxn modelId="{2806E62E-B257-4222-A9E2-01CE0A43B276}" type="presOf" srcId="{F54C6EAD-A8A9-4C67-A7D0-EFDBC55E5B3F}" destId="{2848265D-9B92-4314-B7A3-EF23DDE8CACD}" srcOrd="0" destOrd="0" presId="urn:microsoft.com/office/officeart/2005/8/layout/hList1"/>
    <dgm:cxn modelId="{3AB3E65D-300B-4EBD-9F4F-06D5CAED4073}" srcId="{91D76DFB-53CD-417A-BA60-13717E0C6D7A}" destId="{A7466482-CA93-43E9-B38E-CCAF5EF67F66}" srcOrd="0" destOrd="0" parTransId="{78804FB0-49DA-4E9D-AA50-0BA0CD426C20}" sibTransId="{905D54F0-A232-4FDB-B140-6DD6FC254515}"/>
    <dgm:cxn modelId="{EA902C62-4853-40D6-AADC-00461CA71DF5}" type="presOf" srcId="{302E5819-EFD2-40DA-857E-10CF9736FAF2}" destId="{4431C1AB-BC9E-4856-91F7-B947C8F07ADA}" srcOrd="0" destOrd="3" presId="urn:microsoft.com/office/officeart/2005/8/layout/hList1"/>
    <dgm:cxn modelId="{6F4CB542-2CC8-4658-9745-8C9DEB977BC1}" type="presOf" srcId="{700D1ADC-F5B6-4FFB-8B52-30F113C3A518}" destId="{72742CEE-94C3-4F14-96FF-AAE4F68D2500}" srcOrd="0" destOrd="0" presId="urn:microsoft.com/office/officeart/2005/8/layout/hList1"/>
    <dgm:cxn modelId="{2BC24447-4356-4CD8-8A7F-6878ED175A58}" srcId="{972E2641-9423-4507-978A-0419A64A5BC1}" destId="{9F7D4B83-2575-465D-826F-4E6F73EE5472}" srcOrd="0" destOrd="0" parTransId="{FC147FB7-8766-4A9C-AB50-F0DC44B95615}" sibTransId="{E3A4B962-B7A7-45DC-AC9B-2CE19138528C}"/>
    <dgm:cxn modelId="{DF9B5584-2887-431B-A232-90115CF5997C}" type="presOf" srcId="{9F7D4B83-2575-465D-826F-4E6F73EE5472}" destId="{7F3FAE74-B2CF-4B2C-8C8C-30917EAA5F1E}" srcOrd="0" destOrd="0" presId="urn:microsoft.com/office/officeart/2005/8/layout/hList1"/>
    <dgm:cxn modelId="{4D2E528C-3DDF-432D-845D-519E81E3253C}" srcId="{972E2641-9423-4507-978A-0419A64A5BC1}" destId="{F54C6EAD-A8A9-4C67-A7D0-EFDBC55E5B3F}" srcOrd="1" destOrd="0" parTransId="{3CB74E1D-A698-4B12-93B2-614A079AA8FC}" sibTransId="{06661EDF-2D1F-45F8-AB0B-FABDC72FC0C8}"/>
    <dgm:cxn modelId="{640AE18D-7BCA-40D9-AB16-E619CBC1ECF1}" srcId="{F54C6EAD-A8A9-4C67-A7D0-EFDBC55E5B3F}" destId="{79935677-2724-4924-B924-3F2C8C7C11A4}" srcOrd="0" destOrd="0" parTransId="{2D6B62B6-8D75-4BD6-90D4-3581F77B42DF}" sibTransId="{9D8F7EEE-54FF-4FBE-BE98-BA27D0B52F6B}"/>
    <dgm:cxn modelId="{769A4194-F5B2-4231-9FBA-50D1CAF00097}" type="presOf" srcId="{A7466482-CA93-43E9-B38E-CCAF5EF67F66}" destId="{4431C1AB-BC9E-4856-91F7-B947C8F07ADA}" srcOrd="0" destOrd="2" presId="urn:microsoft.com/office/officeart/2005/8/layout/hList1"/>
    <dgm:cxn modelId="{A22247AF-4D32-4B12-B94E-4A0ED75257C1}" type="presOf" srcId="{79935677-2724-4924-B924-3F2C8C7C11A4}" destId="{4431C1AB-BC9E-4856-91F7-B947C8F07ADA}" srcOrd="0" destOrd="0" presId="urn:microsoft.com/office/officeart/2005/8/layout/hList1"/>
    <dgm:cxn modelId="{C2A5A9B4-4B61-4838-A71E-B1D5E7568510}" type="presOf" srcId="{972E2641-9423-4507-978A-0419A64A5BC1}" destId="{A639B68C-0098-4CBD-B9C0-6ED0FCBBBC7F}" srcOrd="0" destOrd="0" presId="urn:microsoft.com/office/officeart/2005/8/layout/hList1"/>
    <dgm:cxn modelId="{28346ABD-689B-4120-B6EB-CCAAA66B23B6}" type="presOf" srcId="{69EED6C0-4B6D-44C9-A62E-875E2914B0C1}" destId="{72742CEE-94C3-4F14-96FF-AAE4F68D2500}" srcOrd="0" destOrd="1" presId="urn:microsoft.com/office/officeart/2005/8/layout/hList1"/>
    <dgm:cxn modelId="{0B4BFACD-A071-49C8-8D4E-885DC7DF2894}" srcId="{91D76DFB-53CD-417A-BA60-13717E0C6D7A}" destId="{0B26DB76-0B24-46E8-9BDF-8E800CD92C94}" srcOrd="3" destOrd="0" parTransId="{B581B9FE-5D7B-4F1F-B5FA-A553AB1FB5DD}" sibTransId="{7FB202D0-BDE0-433B-961F-CF62ADC25CDE}"/>
    <dgm:cxn modelId="{1292EDDC-1662-472E-A379-E8434FB7CAF0}" srcId="{91D76DFB-53CD-417A-BA60-13717E0C6D7A}" destId="{302E5819-EFD2-40DA-857E-10CF9736FAF2}" srcOrd="1" destOrd="0" parTransId="{5DF688F4-396D-4A6F-B4AD-322F1EC7444F}" sibTransId="{43A696F6-C80F-4A77-9839-8679BC6FC842}"/>
    <dgm:cxn modelId="{291D1BE2-0127-4690-801A-49B96E37334F}" type="presOf" srcId="{91D76DFB-53CD-417A-BA60-13717E0C6D7A}" destId="{4431C1AB-BC9E-4856-91F7-B947C8F07ADA}" srcOrd="0" destOrd="1" presId="urn:microsoft.com/office/officeart/2005/8/layout/hList1"/>
    <dgm:cxn modelId="{8B027AE7-9BA8-4AC6-A828-FDD6DBBCC82F}" srcId="{91D76DFB-53CD-417A-BA60-13717E0C6D7A}" destId="{2AF3ACF3-13FE-4D13-8F24-A7EAC2BA30F1}" srcOrd="2" destOrd="0" parTransId="{D89B11A1-FC74-4647-B578-C4957997ED50}" sibTransId="{A637E3F9-A3E8-49F2-B290-C456C4AADCBD}"/>
    <dgm:cxn modelId="{2C9917F8-D2F7-45B7-BCD6-7A7BC12221E2}" type="presOf" srcId="{0B26DB76-0B24-46E8-9BDF-8E800CD92C94}" destId="{4431C1AB-BC9E-4856-91F7-B947C8F07ADA}" srcOrd="0" destOrd="5" presId="urn:microsoft.com/office/officeart/2005/8/layout/hList1"/>
    <dgm:cxn modelId="{D1BBB31D-5F95-4C8D-979E-F9BAA965A7D0}" type="presParOf" srcId="{A639B68C-0098-4CBD-B9C0-6ED0FCBBBC7F}" destId="{775AF6DD-9C28-4C27-8FFD-27F378CAD167}" srcOrd="0" destOrd="0" presId="urn:microsoft.com/office/officeart/2005/8/layout/hList1"/>
    <dgm:cxn modelId="{FAEEC7CB-A2AB-454C-BEF4-7805BC4569C8}" type="presParOf" srcId="{775AF6DD-9C28-4C27-8FFD-27F378CAD167}" destId="{7F3FAE74-B2CF-4B2C-8C8C-30917EAA5F1E}" srcOrd="0" destOrd="0" presId="urn:microsoft.com/office/officeart/2005/8/layout/hList1"/>
    <dgm:cxn modelId="{92C45E61-ED38-4F14-AD46-1A239613D947}" type="presParOf" srcId="{775AF6DD-9C28-4C27-8FFD-27F378CAD167}" destId="{72742CEE-94C3-4F14-96FF-AAE4F68D2500}" srcOrd="1" destOrd="0" presId="urn:microsoft.com/office/officeart/2005/8/layout/hList1"/>
    <dgm:cxn modelId="{64752007-1494-4BC9-83AC-F9C69DBE7165}" type="presParOf" srcId="{A639B68C-0098-4CBD-B9C0-6ED0FCBBBC7F}" destId="{26A6A6D3-AF16-42A8-848A-E16917CD0483}" srcOrd="1" destOrd="0" presId="urn:microsoft.com/office/officeart/2005/8/layout/hList1"/>
    <dgm:cxn modelId="{DB76943B-13CC-4B2D-BCAE-33DE7DD25FEB}" type="presParOf" srcId="{A639B68C-0098-4CBD-B9C0-6ED0FCBBBC7F}" destId="{2817CABC-FE3A-475F-AFE1-90E0B3484BBD}" srcOrd="2" destOrd="0" presId="urn:microsoft.com/office/officeart/2005/8/layout/hList1"/>
    <dgm:cxn modelId="{E35CF2CB-15CD-4563-871A-8E96C4AF6AFE}" type="presParOf" srcId="{2817CABC-FE3A-475F-AFE1-90E0B3484BBD}" destId="{2848265D-9B92-4314-B7A3-EF23DDE8CACD}" srcOrd="0" destOrd="0" presId="urn:microsoft.com/office/officeart/2005/8/layout/hList1"/>
    <dgm:cxn modelId="{1FE0DEB2-DDDD-42C7-90F4-AB3AD1AF42B5}" type="presParOf" srcId="{2817CABC-FE3A-475F-AFE1-90E0B3484BBD}" destId="{4431C1AB-BC9E-4856-91F7-B947C8F07A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1E8DD-C418-453B-822A-86FBC598EBB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93443-33F9-4981-8657-07B471D293E5}">
      <dgm:prSet custT="1"/>
      <dgm:spPr/>
      <dgm:t>
        <a:bodyPr/>
        <a:lstStyle/>
        <a:p>
          <a:r>
            <a:rPr lang="en-US" sz="2400" b="1" i="0" dirty="0"/>
            <a:t>CM/CC Participants and Other Adults</a:t>
          </a:r>
          <a:endParaRPr lang="en-US" sz="2400" b="1" dirty="0"/>
        </a:p>
      </dgm:t>
    </dgm:pt>
    <dgm:pt modelId="{CCDD7AEF-0926-4502-9B23-F8F6F52683D0}" type="parTrans" cxnId="{0920C554-40CC-48C2-BFE9-8543EA8BC374}">
      <dgm:prSet/>
      <dgm:spPr/>
      <dgm:t>
        <a:bodyPr/>
        <a:lstStyle/>
        <a:p>
          <a:endParaRPr lang="en-US"/>
        </a:p>
      </dgm:t>
    </dgm:pt>
    <dgm:pt modelId="{24817240-CB9B-4321-AA3D-06B1A4D2BF2C}" type="sibTrans" cxnId="{0920C554-40CC-48C2-BFE9-8543EA8BC374}">
      <dgm:prSet/>
      <dgm:spPr/>
      <dgm:t>
        <a:bodyPr/>
        <a:lstStyle/>
        <a:p>
          <a:endParaRPr lang="en-US"/>
        </a:p>
      </dgm:t>
    </dgm:pt>
    <dgm:pt modelId="{E45A7F56-D4A1-4FE5-B7E0-8293794CEC7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1" i="0" dirty="0"/>
            <a:t>Participant General Information</a:t>
          </a:r>
          <a:endParaRPr lang="en-US" b="1" dirty="0"/>
        </a:p>
      </dgm:t>
    </dgm:pt>
    <dgm:pt modelId="{9F7ED9F4-400C-4C45-B3DE-245DBE0B9879}" type="parTrans" cxnId="{48087840-E6AF-4EF7-86C6-4E79C046729C}">
      <dgm:prSet/>
      <dgm:spPr/>
      <dgm:t>
        <a:bodyPr/>
        <a:lstStyle/>
        <a:p>
          <a:endParaRPr lang="en-US"/>
        </a:p>
      </dgm:t>
    </dgm:pt>
    <dgm:pt modelId="{0A96DCCC-1382-4807-8634-E1E2D1B41A44}" type="sibTrans" cxnId="{48087840-E6AF-4EF7-86C6-4E79C046729C}">
      <dgm:prSet/>
      <dgm:spPr/>
      <dgm:t>
        <a:bodyPr/>
        <a:lstStyle/>
        <a:p>
          <a:endParaRPr lang="en-US"/>
        </a:p>
      </dgm:t>
    </dgm:pt>
    <dgm:pt modelId="{2D766967-B145-4AB8-A96B-6E0E1585CF2F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1" i="0" dirty="0"/>
            <a:t>Participant Health Care</a:t>
          </a:r>
          <a:endParaRPr lang="en-US" b="1" dirty="0"/>
        </a:p>
      </dgm:t>
    </dgm:pt>
    <dgm:pt modelId="{F3CA443E-F5FE-40D0-A83D-763816598622}" type="parTrans" cxnId="{B64E09F8-A373-4704-A037-25C1AEA7D78C}">
      <dgm:prSet/>
      <dgm:spPr/>
      <dgm:t>
        <a:bodyPr/>
        <a:lstStyle/>
        <a:p>
          <a:endParaRPr lang="en-US"/>
        </a:p>
      </dgm:t>
    </dgm:pt>
    <dgm:pt modelId="{91CEDF74-2244-4F5E-85E6-BC6DD7FB8BB7}" type="sibTrans" cxnId="{B64E09F8-A373-4704-A037-25C1AEA7D78C}">
      <dgm:prSet/>
      <dgm:spPr/>
      <dgm:t>
        <a:bodyPr/>
        <a:lstStyle/>
        <a:p>
          <a:endParaRPr lang="en-US"/>
        </a:p>
      </dgm:t>
    </dgm:pt>
    <dgm:pt modelId="{B513B535-697B-4791-9131-79974A52B74D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1" i="0" dirty="0"/>
            <a:t>Personal Well-Being</a:t>
          </a:r>
          <a:endParaRPr lang="en-US" b="1" dirty="0"/>
        </a:p>
      </dgm:t>
    </dgm:pt>
    <dgm:pt modelId="{E0A708F0-98A2-4A97-84AE-B0083472C22B}" type="parTrans" cxnId="{A5C90F7F-4989-48A6-91A1-67EAA582EAC8}">
      <dgm:prSet/>
      <dgm:spPr/>
      <dgm:t>
        <a:bodyPr/>
        <a:lstStyle/>
        <a:p>
          <a:endParaRPr lang="en-US"/>
        </a:p>
      </dgm:t>
    </dgm:pt>
    <dgm:pt modelId="{A8723644-EEB1-4529-8AEA-CCC8F1170E8D}" type="sibTrans" cxnId="{A5C90F7F-4989-48A6-91A1-67EAA582EAC8}">
      <dgm:prSet/>
      <dgm:spPr/>
      <dgm:t>
        <a:bodyPr/>
        <a:lstStyle/>
        <a:p>
          <a:endParaRPr lang="en-US"/>
        </a:p>
      </dgm:t>
    </dgm:pt>
    <dgm:pt modelId="{ABF79D1D-6AF3-4A53-A6BA-3A8648B3C58D}">
      <dgm:prSet custT="1"/>
      <dgm:spPr/>
      <dgm:t>
        <a:bodyPr/>
        <a:lstStyle/>
        <a:p>
          <a:r>
            <a:rPr lang="en-US" sz="2400" b="1" i="0" dirty="0"/>
            <a:t>CM/CC Participants </a:t>
          </a:r>
          <a:endParaRPr lang="en-US" sz="2400" b="1" dirty="0"/>
        </a:p>
      </dgm:t>
    </dgm:pt>
    <dgm:pt modelId="{B17470A8-7FAA-4E39-A4DE-516B02A42813}" type="parTrans" cxnId="{6F36D150-1980-449E-B42E-241739532663}">
      <dgm:prSet/>
      <dgm:spPr/>
      <dgm:t>
        <a:bodyPr/>
        <a:lstStyle/>
        <a:p>
          <a:endParaRPr lang="en-US"/>
        </a:p>
      </dgm:t>
    </dgm:pt>
    <dgm:pt modelId="{28D56540-7A7F-4636-9E36-A59475521D8D}" type="sibTrans" cxnId="{6F36D150-1980-449E-B42E-241739532663}">
      <dgm:prSet/>
      <dgm:spPr/>
      <dgm:t>
        <a:bodyPr/>
        <a:lstStyle/>
        <a:p>
          <a:endParaRPr lang="en-US"/>
        </a:p>
      </dgm:t>
    </dgm:pt>
    <dgm:pt modelId="{D918C18B-EED3-41FB-B5AE-D1F0917D23F5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1" i="0" dirty="0"/>
            <a:t>Reproductive Health</a:t>
          </a:r>
          <a:endParaRPr lang="en-US" b="1" dirty="0"/>
        </a:p>
      </dgm:t>
    </dgm:pt>
    <dgm:pt modelId="{E57BC7DB-9192-49AE-8BA1-71E84F156934}" type="parTrans" cxnId="{B9BEFFCC-877B-44E2-A187-526FCD58755C}">
      <dgm:prSet/>
      <dgm:spPr/>
      <dgm:t>
        <a:bodyPr/>
        <a:lstStyle/>
        <a:p>
          <a:endParaRPr lang="en-US"/>
        </a:p>
      </dgm:t>
    </dgm:pt>
    <dgm:pt modelId="{EDB4E84C-07EB-40C4-899B-760A9BFF6538}" type="sibTrans" cxnId="{B9BEFFCC-877B-44E2-A187-526FCD58755C}">
      <dgm:prSet/>
      <dgm:spPr/>
      <dgm:t>
        <a:bodyPr/>
        <a:lstStyle/>
        <a:p>
          <a:endParaRPr lang="en-US"/>
        </a:p>
      </dgm:t>
    </dgm:pt>
    <dgm:pt modelId="{7EF118AE-7A5B-41EF-AA30-3A0F55EC3B56}">
      <dgm:prSet custT="1"/>
      <dgm:spPr/>
      <dgm:t>
        <a:bodyPr/>
        <a:lstStyle/>
        <a:p>
          <a:r>
            <a:rPr lang="en-US" sz="2400" b="1" i="0" dirty="0"/>
            <a:t>CM/CC Pts who are/can become pregnant</a:t>
          </a:r>
          <a:endParaRPr lang="en-US" sz="2400" b="1" dirty="0"/>
        </a:p>
      </dgm:t>
    </dgm:pt>
    <dgm:pt modelId="{2F0AA206-1EFE-490B-A0B9-D418785336B3}" type="parTrans" cxnId="{9B88F734-7979-4EEA-80A7-BEA6835E4388}">
      <dgm:prSet/>
      <dgm:spPr/>
      <dgm:t>
        <a:bodyPr/>
        <a:lstStyle/>
        <a:p>
          <a:endParaRPr lang="en-US"/>
        </a:p>
      </dgm:t>
    </dgm:pt>
    <dgm:pt modelId="{54C52241-6FA1-4EF1-B406-4F55008D88AB}" type="sibTrans" cxnId="{9B88F734-7979-4EEA-80A7-BEA6835E4388}">
      <dgm:prSet/>
      <dgm:spPr/>
      <dgm:t>
        <a:bodyPr/>
        <a:lstStyle/>
        <a:p>
          <a:endParaRPr lang="en-US"/>
        </a:p>
      </dgm:t>
    </dgm:pt>
    <dgm:pt modelId="{1E5920C0-47B4-4020-9A8B-A5308E5701BD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1" i="0" dirty="0"/>
            <a:t>Pregnancy and Childbirth History</a:t>
          </a:r>
          <a:endParaRPr lang="en-US" b="1" dirty="0"/>
        </a:p>
      </dgm:t>
    </dgm:pt>
    <dgm:pt modelId="{47479994-DEAD-49A0-A5A2-9064E82BF553}" type="parTrans" cxnId="{E854DB09-4A2B-437F-BE08-8B1C541200EA}">
      <dgm:prSet/>
      <dgm:spPr/>
      <dgm:t>
        <a:bodyPr/>
        <a:lstStyle/>
        <a:p>
          <a:endParaRPr lang="en-US"/>
        </a:p>
      </dgm:t>
    </dgm:pt>
    <dgm:pt modelId="{4DF73EDC-FCCB-482D-A89D-840DC4792609}" type="sibTrans" cxnId="{E854DB09-4A2B-437F-BE08-8B1C541200EA}">
      <dgm:prSet/>
      <dgm:spPr/>
      <dgm:t>
        <a:bodyPr/>
        <a:lstStyle/>
        <a:p>
          <a:endParaRPr lang="en-US"/>
        </a:p>
      </dgm:t>
    </dgm:pt>
    <dgm:pt modelId="{A888EDEE-B9D4-4751-8532-22E3F507CF9B}">
      <dgm:prSet custT="1"/>
      <dgm:spPr/>
      <dgm:t>
        <a:bodyPr/>
        <a:lstStyle/>
        <a:p>
          <a:r>
            <a:rPr lang="en-US" sz="2400" b="1" i="0" dirty="0"/>
            <a:t>CM/CC Pts who </a:t>
          </a:r>
          <a:r>
            <a:rPr lang="en-US" sz="2400" b="1" i="1" dirty="0"/>
            <a:t>had</a:t>
          </a:r>
          <a:r>
            <a:rPr lang="en-US" sz="2400" b="1" i="0" dirty="0"/>
            <a:t> a </a:t>
          </a:r>
          <a:r>
            <a:rPr lang="en-US" sz="2400" b="1" i="0" u="sng" dirty="0"/>
            <a:t>live birth</a:t>
          </a:r>
          <a:endParaRPr lang="en-US" sz="2400" b="1" dirty="0"/>
        </a:p>
      </dgm:t>
    </dgm:pt>
    <dgm:pt modelId="{38FBAC95-4872-4F97-B211-B820A25867F9}" type="parTrans" cxnId="{980066F3-3F80-4741-B5F2-4B46D42C81EE}">
      <dgm:prSet/>
      <dgm:spPr/>
      <dgm:t>
        <a:bodyPr/>
        <a:lstStyle/>
        <a:p>
          <a:endParaRPr lang="en-US"/>
        </a:p>
      </dgm:t>
    </dgm:pt>
    <dgm:pt modelId="{26E626BD-DD92-4D42-A635-727C663ECC0D}" type="sibTrans" cxnId="{980066F3-3F80-4741-B5F2-4B46D42C81EE}">
      <dgm:prSet/>
      <dgm:spPr/>
      <dgm:t>
        <a:bodyPr/>
        <a:lstStyle/>
        <a:p>
          <a:endParaRPr lang="en-US"/>
        </a:p>
      </dgm:t>
    </dgm:pt>
    <dgm:pt modelId="{B8258A07-55A3-4519-99FA-4E00022E020D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1" i="0" dirty="0"/>
            <a:t>Previous Births</a:t>
          </a:r>
          <a:endParaRPr lang="en-US" b="1" dirty="0"/>
        </a:p>
      </dgm:t>
    </dgm:pt>
    <dgm:pt modelId="{6E3E02EA-F14C-41F6-B244-16D9D64CD038}" type="parTrans" cxnId="{BDA97E7A-5E53-4182-AC87-61DFDE748C46}">
      <dgm:prSet/>
      <dgm:spPr/>
      <dgm:t>
        <a:bodyPr/>
        <a:lstStyle/>
        <a:p>
          <a:endParaRPr lang="en-US"/>
        </a:p>
      </dgm:t>
    </dgm:pt>
    <dgm:pt modelId="{9D442A22-47FE-4C1C-B6AE-82F136192F86}" type="sibTrans" cxnId="{BDA97E7A-5E53-4182-AC87-61DFDE748C46}">
      <dgm:prSet/>
      <dgm:spPr/>
      <dgm:t>
        <a:bodyPr/>
        <a:lstStyle/>
        <a:p>
          <a:endParaRPr lang="en-US"/>
        </a:p>
      </dgm:t>
    </dgm:pt>
    <dgm:pt modelId="{5B42EBFD-C934-47AD-A7B0-4294400BAC75}" type="pres">
      <dgm:prSet presAssocID="{7AC1E8DD-C418-453B-822A-86FBC598EBB9}" presName="Name0" presStyleCnt="0">
        <dgm:presLayoutVars>
          <dgm:dir/>
          <dgm:animLvl val="lvl"/>
          <dgm:resizeHandles val="exact"/>
        </dgm:presLayoutVars>
      </dgm:prSet>
      <dgm:spPr/>
    </dgm:pt>
    <dgm:pt modelId="{EA8BF5E3-BBCE-42A8-A7B1-4F5EDF83E6AF}" type="pres">
      <dgm:prSet presAssocID="{A888EDEE-B9D4-4751-8532-22E3F507CF9B}" presName="boxAndChildren" presStyleCnt="0"/>
      <dgm:spPr/>
    </dgm:pt>
    <dgm:pt modelId="{E58A9369-281F-4A36-87A9-F64693D84017}" type="pres">
      <dgm:prSet presAssocID="{A888EDEE-B9D4-4751-8532-22E3F507CF9B}" presName="parentTextBox" presStyleLbl="node1" presStyleIdx="0" presStyleCnt="4"/>
      <dgm:spPr/>
    </dgm:pt>
    <dgm:pt modelId="{09809E8E-92AB-426D-A4C1-B1C5F2AD9325}" type="pres">
      <dgm:prSet presAssocID="{A888EDEE-B9D4-4751-8532-22E3F507CF9B}" presName="entireBox" presStyleLbl="node1" presStyleIdx="0" presStyleCnt="4" custScaleX="73967" custLinFactNeighborX="0" custLinFactNeighborY="189"/>
      <dgm:spPr/>
    </dgm:pt>
    <dgm:pt modelId="{FC2DC12A-7B2F-4632-A88D-F2EE8A893DEF}" type="pres">
      <dgm:prSet presAssocID="{A888EDEE-B9D4-4751-8532-22E3F507CF9B}" presName="descendantBox" presStyleCnt="0"/>
      <dgm:spPr/>
    </dgm:pt>
    <dgm:pt modelId="{DE29C902-1DEB-42C9-8D0A-9555C84B7E37}" type="pres">
      <dgm:prSet presAssocID="{B8258A07-55A3-4519-99FA-4E00022E020D}" presName="childTextBox" presStyleLbl="fgAccFollowNode1" presStyleIdx="0" presStyleCnt="6" custScaleX="73967" custLinFactNeighborY="7720">
        <dgm:presLayoutVars>
          <dgm:bulletEnabled val="1"/>
        </dgm:presLayoutVars>
      </dgm:prSet>
      <dgm:spPr/>
    </dgm:pt>
    <dgm:pt modelId="{A7EA1135-DCAA-4A59-B53A-CB6B46F669B1}" type="pres">
      <dgm:prSet presAssocID="{54C52241-6FA1-4EF1-B406-4F55008D88AB}" presName="sp" presStyleCnt="0"/>
      <dgm:spPr/>
    </dgm:pt>
    <dgm:pt modelId="{7E902D10-9C58-4A09-811B-CD206D7412AA}" type="pres">
      <dgm:prSet presAssocID="{7EF118AE-7A5B-41EF-AA30-3A0F55EC3B56}" presName="arrowAndChildren" presStyleCnt="0"/>
      <dgm:spPr/>
    </dgm:pt>
    <dgm:pt modelId="{E4EF42EE-3AD1-4C4E-BC97-3EF12620E3DA}" type="pres">
      <dgm:prSet presAssocID="{7EF118AE-7A5B-41EF-AA30-3A0F55EC3B56}" presName="parentTextArrow" presStyleLbl="node1" presStyleIdx="0" presStyleCnt="4"/>
      <dgm:spPr/>
    </dgm:pt>
    <dgm:pt modelId="{6BB837FC-3A00-4EE6-A52E-CAFCAA55D220}" type="pres">
      <dgm:prSet presAssocID="{7EF118AE-7A5B-41EF-AA30-3A0F55EC3B56}" presName="arrow" presStyleLbl="node1" presStyleIdx="1" presStyleCnt="4" custScaleX="73967"/>
      <dgm:spPr/>
    </dgm:pt>
    <dgm:pt modelId="{D63FBF6F-5EED-4547-898E-01A956983A70}" type="pres">
      <dgm:prSet presAssocID="{7EF118AE-7A5B-41EF-AA30-3A0F55EC3B56}" presName="descendantArrow" presStyleCnt="0"/>
      <dgm:spPr/>
    </dgm:pt>
    <dgm:pt modelId="{815AD947-E510-47B5-80D5-377B4F4DCC07}" type="pres">
      <dgm:prSet presAssocID="{1E5920C0-47B4-4020-9A8B-A5308E5701BD}" presName="childTextArrow" presStyleLbl="fgAccFollowNode1" presStyleIdx="1" presStyleCnt="6" custScaleX="73967">
        <dgm:presLayoutVars>
          <dgm:bulletEnabled val="1"/>
        </dgm:presLayoutVars>
      </dgm:prSet>
      <dgm:spPr/>
    </dgm:pt>
    <dgm:pt modelId="{11A21D91-06E0-4AA2-899A-8CBC83A165C5}" type="pres">
      <dgm:prSet presAssocID="{28D56540-7A7F-4636-9E36-A59475521D8D}" presName="sp" presStyleCnt="0"/>
      <dgm:spPr/>
    </dgm:pt>
    <dgm:pt modelId="{D9FC53B5-427F-455F-B1FE-62E9BD825B1A}" type="pres">
      <dgm:prSet presAssocID="{ABF79D1D-6AF3-4A53-A6BA-3A8648B3C58D}" presName="arrowAndChildren" presStyleCnt="0"/>
      <dgm:spPr/>
    </dgm:pt>
    <dgm:pt modelId="{3CB2E2E9-2FBE-4AB3-A687-2199610CFB91}" type="pres">
      <dgm:prSet presAssocID="{ABF79D1D-6AF3-4A53-A6BA-3A8648B3C58D}" presName="parentTextArrow" presStyleLbl="node1" presStyleIdx="1" presStyleCnt="4"/>
      <dgm:spPr/>
    </dgm:pt>
    <dgm:pt modelId="{BD98A830-4FEF-4A89-847E-1EF3C129E9A8}" type="pres">
      <dgm:prSet presAssocID="{ABF79D1D-6AF3-4A53-A6BA-3A8648B3C58D}" presName="arrow" presStyleLbl="node1" presStyleIdx="2" presStyleCnt="4" custScaleX="73928"/>
      <dgm:spPr/>
    </dgm:pt>
    <dgm:pt modelId="{7F94D311-7767-43BC-8DE1-846DAFE951BB}" type="pres">
      <dgm:prSet presAssocID="{ABF79D1D-6AF3-4A53-A6BA-3A8648B3C58D}" presName="descendantArrow" presStyleCnt="0"/>
      <dgm:spPr/>
    </dgm:pt>
    <dgm:pt modelId="{45543D79-6389-40B5-A647-4025C76B288E}" type="pres">
      <dgm:prSet presAssocID="{D918C18B-EED3-41FB-B5AE-D1F0917D23F5}" presName="childTextArrow" presStyleLbl="fgAccFollowNode1" presStyleIdx="2" presStyleCnt="6" custScaleX="73967">
        <dgm:presLayoutVars>
          <dgm:bulletEnabled val="1"/>
        </dgm:presLayoutVars>
      </dgm:prSet>
      <dgm:spPr/>
    </dgm:pt>
    <dgm:pt modelId="{D63C9F7A-9FFF-480A-9ED6-ECB05F81D954}" type="pres">
      <dgm:prSet presAssocID="{24817240-CB9B-4321-AA3D-06B1A4D2BF2C}" presName="sp" presStyleCnt="0"/>
      <dgm:spPr/>
    </dgm:pt>
    <dgm:pt modelId="{3580991B-0A8D-4C5C-88BA-5F92C455B204}" type="pres">
      <dgm:prSet presAssocID="{BB193443-33F9-4981-8657-07B471D293E5}" presName="arrowAndChildren" presStyleCnt="0"/>
      <dgm:spPr/>
    </dgm:pt>
    <dgm:pt modelId="{89EE684E-3455-4154-9B73-96B72DE5EAC8}" type="pres">
      <dgm:prSet presAssocID="{BB193443-33F9-4981-8657-07B471D293E5}" presName="parentTextArrow" presStyleLbl="node1" presStyleIdx="2" presStyleCnt="4"/>
      <dgm:spPr/>
    </dgm:pt>
    <dgm:pt modelId="{F908A299-F0D3-423F-B08B-AB7875430441}" type="pres">
      <dgm:prSet presAssocID="{BB193443-33F9-4981-8657-07B471D293E5}" presName="arrow" presStyleLbl="node1" presStyleIdx="3" presStyleCnt="4"/>
      <dgm:spPr/>
    </dgm:pt>
    <dgm:pt modelId="{32C1E7EE-21FA-4F44-A1BE-CE859E6FA8B5}" type="pres">
      <dgm:prSet presAssocID="{BB193443-33F9-4981-8657-07B471D293E5}" presName="descendantArrow" presStyleCnt="0"/>
      <dgm:spPr/>
    </dgm:pt>
    <dgm:pt modelId="{FD29B425-2C43-4B4A-8189-14F7C4897687}" type="pres">
      <dgm:prSet presAssocID="{E45A7F56-D4A1-4FE5-B7E0-8293794CEC79}" presName="childTextArrow" presStyleLbl="fgAccFollowNode1" presStyleIdx="3" presStyleCnt="6">
        <dgm:presLayoutVars>
          <dgm:bulletEnabled val="1"/>
        </dgm:presLayoutVars>
      </dgm:prSet>
      <dgm:spPr/>
    </dgm:pt>
    <dgm:pt modelId="{0EE4CFC7-138B-440F-A5CD-33D055800CAE}" type="pres">
      <dgm:prSet presAssocID="{2D766967-B145-4AB8-A96B-6E0E1585CF2F}" presName="childTextArrow" presStyleLbl="fgAccFollowNode1" presStyleIdx="4" presStyleCnt="6">
        <dgm:presLayoutVars>
          <dgm:bulletEnabled val="1"/>
        </dgm:presLayoutVars>
      </dgm:prSet>
      <dgm:spPr/>
    </dgm:pt>
    <dgm:pt modelId="{F992DBF3-A031-4600-B9E7-F741FC21DBC5}" type="pres">
      <dgm:prSet presAssocID="{B513B535-697B-4791-9131-79974A52B74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E854DB09-4A2B-437F-BE08-8B1C541200EA}" srcId="{7EF118AE-7A5B-41EF-AA30-3A0F55EC3B56}" destId="{1E5920C0-47B4-4020-9A8B-A5308E5701BD}" srcOrd="0" destOrd="0" parTransId="{47479994-DEAD-49A0-A5A2-9064E82BF553}" sibTransId="{4DF73EDC-FCCB-482D-A89D-840DC4792609}"/>
    <dgm:cxn modelId="{66D18919-9AAD-45DD-82AC-B1AF0D2DD0EC}" type="presOf" srcId="{A888EDEE-B9D4-4751-8532-22E3F507CF9B}" destId="{E58A9369-281F-4A36-87A9-F64693D84017}" srcOrd="0" destOrd="0" presId="urn:microsoft.com/office/officeart/2005/8/layout/process4"/>
    <dgm:cxn modelId="{7A377A1E-6347-4419-B498-AC6B7513EDE6}" type="presOf" srcId="{7EF118AE-7A5B-41EF-AA30-3A0F55EC3B56}" destId="{E4EF42EE-3AD1-4C4E-BC97-3EF12620E3DA}" srcOrd="0" destOrd="0" presId="urn:microsoft.com/office/officeart/2005/8/layout/process4"/>
    <dgm:cxn modelId="{4DF81228-8DC2-438B-94E5-BB8E9D595518}" type="presOf" srcId="{7AC1E8DD-C418-453B-822A-86FBC598EBB9}" destId="{5B42EBFD-C934-47AD-A7B0-4294400BAC75}" srcOrd="0" destOrd="0" presId="urn:microsoft.com/office/officeart/2005/8/layout/process4"/>
    <dgm:cxn modelId="{4B124E32-4D01-436F-BB91-E42789000B68}" type="presOf" srcId="{ABF79D1D-6AF3-4A53-A6BA-3A8648B3C58D}" destId="{BD98A830-4FEF-4A89-847E-1EF3C129E9A8}" srcOrd="1" destOrd="0" presId="urn:microsoft.com/office/officeart/2005/8/layout/process4"/>
    <dgm:cxn modelId="{9B88F734-7979-4EEA-80A7-BEA6835E4388}" srcId="{7AC1E8DD-C418-453B-822A-86FBC598EBB9}" destId="{7EF118AE-7A5B-41EF-AA30-3A0F55EC3B56}" srcOrd="2" destOrd="0" parTransId="{2F0AA206-1EFE-490B-A0B9-D418785336B3}" sibTransId="{54C52241-6FA1-4EF1-B406-4F55008D88AB}"/>
    <dgm:cxn modelId="{581DFD35-62B3-4035-9F0B-E94411208DC9}" type="presOf" srcId="{A888EDEE-B9D4-4751-8532-22E3F507CF9B}" destId="{09809E8E-92AB-426D-A4C1-B1C5F2AD9325}" srcOrd="1" destOrd="0" presId="urn:microsoft.com/office/officeart/2005/8/layout/process4"/>
    <dgm:cxn modelId="{48087840-E6AF-4EF7-86C6-4E79C046729C}" srcId="{BB193443-33F9-4981-8657-07B471D293E5}" destId="{E45A7F56-D4A1-4FE5-B7E0-8293794CEC79}" srcOrd="0" destOrd="0" parTransId="{9F7ED9F4-400C-4C45-B3DE-245DBE0B9879}" sibTransId="{0A96DCCC-1382-4807-8634-E1E2D1B41A44}"/>
    <dgm:cxn modelId="{F4630A5F-1A99-4D0D-99BD-9C0AD1F67088}" type="presOf" srcId="{E45A7F56-D4A1-4FE5-B7E0-8293794CEC79}" destId="{FD29B425-2C43-4B4A-8189-14F7C4897687}" srcOrd="0" destOrd="0" presId="urn:microsoft.com/office/officeart/2005/8/layout/process4"/>
    <dgm:cxn modelId="{E65BE667-CBAD-4F58-8296-0FBA5CAB76B2}" type="presOf" srcId="{D918C18B-EED3-41FB-B5AE-D1F0917D23F5}" destId="{45543D79-6389-40B5-A647-4025C76B288E}" srcOrd="0" destOrd="0" presId="urn:microsoft.com/office/officeart/2005/8/layout/process4"/>
    <dgm:cxn modelId="{B84D364A-2BB2-467E-96E7-19E7BE4CFEEA}" type="presOf" srcId="{B8258A07-55A3-4519-99FA-4E00022E020D}" destId="{DE29C902-1DEB-42C9-8D0A-9555C84B7E37}" srcOrd="0" destOrd="0" presId="urn:microsoft.com/office/officeart/2005/8/layout/process4"/>
    <dgm:cxn modelId="{50C2786B-28C4-4438-BC31-CBC60A79FDF3}" type="presOf" srcId="{BB193443-33F9-4981-8657-07B471D293E5}" destId="{F908A299-F0D3-423F-B08B-AB7875430441}" srcOrd="1" destOrd="0" presId="urn:microsoft.com/office/officeart/2005/8/layout/process4"/>
    <dgm:cxn modelId="{6F36D150-1980-449E-B42E-241739532663}" srcId="{7AC1E8DD-C418-453B-822A-86FBC598EBB9}" destId="{ABF79D1D-6AF3-4A53-A6BA-3A8648B3C58D}" srcOrd="1" destOrd="0" parTransId="{B17470A8-7FAA-4E39-A4DE-516B02A42813}" sibTransId="{28D56540-7A7F-4636-9E36-A59475521D8D}"/>
    <dgm:cxn modelId="{0920C554-40CC-48C2-BFE9-8543EA8BC374}" srcId="{7AC1E8DD-C418-453B-822A-86FBC598EBB9}" destId="{BB193443-33F9-4981-8657-07B471D293E5}" srcOrd="0" destOrd="0" parTransId="{CCDD7AEF-0926-4502-9B23-F8F6F52683D0}" sibTransId="{24817240-CB9B-4321-AA3D-06B1A4D2BF2C}"/>
    <dgm:cxn modelId="{101D2B79-4E0D-47A4-8486-1E00180709B3}" type="presOf" srcId="{B513B535-697B-4791-9131-79974A52B74D}" destId="{F992DBF3-A031-4600-B9E7-F741FC21DBC5}" srcOrd="0" destOrd="0" presId="urn:microsoft.com/office/officeart/2005/8/layout/process4"/>
    <dgm:cxn modelId="{BDA97E7A-5E53-4182-AC87-61DFDE748C46}" srcId="{A888EDEE-B9D4-4751-8532-22E3F507CF9B}" destId="{B8258A07-55A3-4519-99FA-4E00022E020D}" srcOrd="0" destOrd="0" parTransId="{6E3E02EA-F14C-41F6-B244-16D9D64CD038}" sibTransId="{9D442A22-47FE-4C1C-B6AE-82F136192F86}"/>
    <dgm:cxn modelId="{A5C90F7F-4989-48A6-91A1-67EAA582EAC8}" srcId="{BB193443-33F9-4981-8657-07B471D293E5}" destId="{B513B535-697B-4791-9131-79974A52B74D}" srcOrd="2" destOrd="0" parTransId="{E0A708F0-98A2-4A97-84AE-B0083472C22B}" sibTransId="{A8723644-EEB1-4529-8AEA-CCC8F1170E8D}"/>
    <dgm:cxn modelId="{EADAC78D-B0A8-462E-8F8F-07DBBD9285CE}" type="presOf" srcId="{ABF79D1D-6AF3-4A53-A6BA-3A8648B3C58D}" destId="{3CB2E2E9-2FBE-4AB3-A687-2199610CFB91}" srcOrd="0" destOrd="0" presId="urn:microsoft.com/office/officeart/2005/8/layout/process4"/>
    <dgm:cxn modelId="{CEC50B97-D248-42FF-8EC1-408592E5DE90}" type="presOf" srcId="{1E5920C0-47B4-4020-9A8B-A5308E5701BD}" destId="{815AD947-E510-47B5-80D5-377B4F4DCC07}" srcOrd="0" destOrd="0" presId="urn:microsoft.com/office/officeart/2005/8/layout/process4"/>
    <dgm:cxn modelId="{B9BEFFCC-877B-44E2-A187-526FCD58755C}" srcId="{ABF79D1D-6AF3-4A53-A6BA-3A8648B3C58D}" destId="{D918C18B-EED3-41FB-B5AE-D1F0917D23F5}" srcOrd="0" destOrd="0" parTransId="{E57BC7DB-9192-49AE-8BA1-71E84F156934}" sibTransId="{EDB4E84C-07EB-40C4-899B-760A9BFF6538}"/>
    <dgm:cxn modelId="{3CCDC1D2-8CA3-400B-BF4C-AA37D64720C1}" type="presOf" srcId="{7EF118AE-7A5B-41EF-AA30-3A0F55EC3B56}" destId="{6BB837FC-3A00-4EE6-A52E-CAFCAA55D220}" srcOrd="1" destOrd="0" presId="urn:microsoft.com/office/officeart/2005/8/layout/process4"/>
    <dgm:cxn modelId="{66943DD4-E65B-45E3-91C0-900499C1FCA7}" type="presOf" srcId="{2D766967-B145-4AB8-A96B-6E0E1585CF2F}" destId="{0EE4CFC7-138B-440F-A5CD-33D055800CAE}" srcOrd="0" destOrd="0" presId="urn:microsoft.com/office/officeart/2005/8/layout/process4"/>
    <dgm:cxn modelId="{980066F3-3F80-4741-B5F2-4B46D42C81EE}" srcId="{7AC1E8DD-C418-453B-822A-86FBC598EBB9}" destId="{A888EDEE-B9D4-4751-8532-22E3F507CF9B}" srcOrd="3" destOrd="0" parTransId="{38FBAC95-4872-4F97-B211-B820A25867F9}" sibTransId="{26E626BD-DD92-4D42-A635-727C663ECC0D}"/>
    <dgm:cxn modelId="{9A8B83F4-9305-4ABA-8393-B95F7A51A031}" type="presOf" srcId="{BB193443-33F9-4981-8657-07B471D293E5}" destId="{89EE684E-3455-4154-9B73-96B72DE5EAC8}" srcOrd="0" destOrd="0" presId="urn:microsoft.com/office/officeart/2005/8/layout/process4"/>
    <dgm:cxn modelId="{B64E09F8-A373-4704-A037-25C1AEA7D78C}" srcId="{BB193443-33F9-4981-8657-07B471D293E5}" destId="{2D766967-B145-4AB8-A96B-6E0E1585CF2F}" srcOrd="1" destOrd="0" parTransId="{F3CA443E-F5FE-40D0-A83D-763816598622}" sibTransId="{91CEDF74-2244-4F5E-85E6-BC6DD7FB8BB7}"/>
    <dgm:cxn modelId="{08B454BC-7DDC-4899-9BED-039C67A9861B}" type="presParOf" srcId="{5B42EBFD-C934-47AD-A7B0-4294400BAC75}" destId="{EA8BF5E3-BBCE-42A8-A7B1-4F5EDF83E6AF}" srcOrd="0" destOrd="0" presId="urn:microsoft.com/office/officeart/2005/8/layout/process4"/>
    <dgm:cxn modelId="{C77F07C6-4CF5-4B01-8706-51C23F0A8C7A}" type="presParOf" srcId="{EA8BF5E3-BBCE-42A8-A7B1-4F5EDF83E6AF}" destId="{E58A9369-281F-4A36-87A9-F64693D84017}" srcOrd="0" destOrd="0" presId="urn:microsoft.com/office/officeart/2005/8/layout/process4"/>
    <dgm:cxn modelId="{5BA4785F-AACB-4325-83BD-F01F57A94C94}" type="presParOf" srcId="{EA8BF5E3-BBCE-42A8-A7B1-4F5EDF83E6AF}" destId="{09809E8E-92AB-426D-A4C1-B1C5F2AD9325}" srcOrd="1" destOrd="0" presId="urn:microsoft.com/office/officeart/2005/8/layout/process4"/>
    <dgm:cxn modelId="{D956C8EF-B8AD-42ED-B924-5579909FD9C2}" type="presParOf" srcId="{EA8BF5E3-BBCE-42A8-A7B1-4F5EDF83E6AF}" destId="{FC2DC12A-7B2F-4632-A88D-F2EE8A893DEF}" srcOrd="2" destOrd="0" presId="urn:microsoft.com/office/officeart/2005/8/layout/process4"/>
    <dgm:cxn modelId="{81C00CF2-202A-4307-8200-CB0B4747E396}" type="presParOf" srcId="{FC2DC12A-7B2F-4632-A88D-F2EE8A893DEF}" destId="{DE29C902-1DEB-42C9-8D0A-9555C84B7E37}" srcOrd="0" destOrd="0" presId="urn:microsoft.com/office/officeart/2005/8/layout/process4"/>
    <dgm:cxn modelId="{6901A51C-C055-4F6B-BB4F-3ED3A4140EBB}" type="presParOf" srcId="{5B42EBFD-C934-47AD-A7B0-4294400BAC75}" destId="{A7EA1135-DCAA-4A59-B53A-CB6B46F669B1}" srcOrd="1" destOrd="0" presId="urn:microsoft.com/office/officeart/2005/8/layout/process4"/>
    <dgm:cxn modelId="{4942C1BA-A5E4-4019-A10B-995FE2050967}" type="presParOf" srcId="{5B42EBFD-C934-47AD-A7B0-4294400BAC75}" destId="{7E902D10-9C58-4A09-811B-CD206D7412AA}" srcOrd="2" destOrd="0" presId="urn:microsoft.com/office/officeart/2005/8/layout/process4"/>
    <dgm:cxn modelId="{0868948A-6650-4743-88DE-48ED79B57CE3}" type="presParOf" srcId="{7E902D10-9C58-4A09-811B-CD206D7412AA}" destId="{E4EF42EE-3AD1-4C4E-BC97-3EF12620E3DA}" srcOrd="0" destOrd="0" presId="urn:microsoft.com/office/officeart/2005/8/layout/process4"/>
    <dgm:cxn modelId="{A4980086-8AF3-4159-9FFA-E39106422B1E}" type="presParOf" srcId="{7E902D10-9C58-4A09-811B-CD206D7412AA}" destId="{6BB837FC-3A00-4EE6-A52E-CAFCAA55D220}" srcOrd="1" destOrd="0" presId="urn:microsoft.com/office/officeart/2005/8/layout/process4"/>
    <dgm:cxn modelId="{7ED760F1-5848-4C39-8112-DACA5138BE2C}" type="presParOf" srcId="{7E902D10-9C58-4A09-811B-CD206D7412AA}" destId="{D63FBF6F-5EED-4547-898E-01A956983A70}" srcOrd="2" destOrd="0" presId="urn:microsoft.com/office/officeart/2005/8/layout/process4"/>
    <dgm:cxn modelId="{7E28D411-5288-408E-98E4-377EE77563E8}" type="presParOf" srcId="{D63FBF6F-5EED-4547-898E-01A956983A70}" destId="{815AD947-E510-47B5-80D5-377B4F4DCC07}" srcOrd="0" destOrd="0" presId="urn:microsoft.com/office/officeart/2005/8/layout/process4"/>
    <dgm:cxn modelId="{6498D4EE-648D-4B37-ACB5-EBB88B41AAF9}" type="presParOf" srcId="{5B42EBFD-C934-47AD-A7B0-4294400BAC75}" destId="{11A21D91-06E0-4AA2-899A-8CBC83A165C5}" srcOrd="3" destOrd="0" presId="urn:microsoft.com/office/officeart/2005/8/layout/process4"/>
    <dgm:cxn modelId="{98A48CEF-17A7-4B94-8E70-70A75E0E9C85}" type="presParOf" srcId="{5B42EBFD-C934-47AD-A7B0-4294400BAC75}" destId="{D9FC53B5-427F-455F-B1FE-62E9BD825B1A}" srcOrd="4" destOrd="0" presId="urn:microsoft.com/office/officeart/2005/8/layout/process4"/>
    <dgm:cxn modelId="{D5F95A8B-B2A6-4951-B3D1-3FEE043BC274}" type="presParOf" srcId="{D9FC53B5-427F-455F-B1FE-62E9BD825B1A}" destId="{3CB2E2E9-2FBE-4AB3-A687-2199610CFB91}" srcOrd="0" destOrd="0" presId="urn:microsoft.com/office/officeart/2005/8/layout/process4"/>
    <dgm:cxn modelId="{3E67CB5C-38E6-4C57-9430-F3AE4ECF139A}" type="presParOf" srcId="{D9FC53B5-427F-455F-B1FE-62E9BD825B1A}" destId="{BD98A830-4FEF-4A89-847E-1EF3C129E9A8}" srcOrd="1" destOrd="0" presId="urn:microsoft.com/office/officeart/2005/8/layout/process4"/>
    <dgm:cxn modelId="{0C9FBA6E-D33C-436D-8954-CA0896B2A8C0}" type="presParOf" srcId="{D9FC53B5-427F-455F-B1FE-62E9BD825B1A}" destId="{7F94D311-7767-43BC-8DE1-846DAFE951BB}" srcOrd="2" destOrd="0" presId="urn:microsoft.com/office/officeart/2005/8/layout/process4"/>
    <dgm:cxn modelId="{CC425A58-035C-4130-A237-D35B6635F700}" type="presParOf" srcId="{7F94D311-7767-43BC-8DE1-846DAFE951BB}" destId="{45543D79-6389-40B5-A647-4025C76B288E}" srcOrd="0" destOrd="0" presId="urn:microsoft.com/office/officeart/2005/8/layout/process4"/>
    <dgm:cxn modelId="{6AFE757A-7B7A-420C-85C8-95239F8A1977}" type="presParOf" srcId="{5B42EBFD-C934-47AD-A7B0-4294400BAC75}" destId="{D63C9F7A-9FFF-480A-9ED6-ECB05F81D954}" srcOrd="5" destOrd="0" presId="urn:microsoft.com/office/officeart/2005/8/layout/process4"/>
    <dgm:cxn modelId="{AA7F797D-DB2A-41CD-A237-D1EC6401AA4B}" type="presParOf" srcId="{5B42EBFD-C934-47AD-A7B0-4294400BAC75}" destId="{3580991B-0A8D-4C5C-88BA-5F92C455B204}" srcOrd="6" destOrd="0" presId="urn:microsoft.com/office/officeart/2005/8/layout/process4"/>
    <dgm:cxn modelId="{8328F10E-E451-4E52-AAAE-D128707EB513}" type="presParOf" srcId="{3580991B-0A8D-4C5C-88BA-5F92C455B204}" destId="{89EE684E-3455-4154-9B73-96B72DE5EAC8}" srcOrd="0" destOrd="0" presId="urn:microsoft.com/office/officeart/2005/8/layout/process4"/>
    <dgm:cxn modelId="{14E90479-3777-4FCE-8384-95711896FC97}" type="presParOf" srcId="{3580991B-0A8D-4C5C-88BA-5F92C455B204}" destId="{F908A299-F0D3-423F-B08B-AB7875430441}" srcOrd="1" destOrd="0" presId="urn:microsoft.com/office/officeart/2005/8/layout/process4"/>
    <dgm:cxn modelId="{B1DB7810-BD71-4B7B-9D8F-3DB86E72D6AF}" type="presParOf" srcId="{3580991B-0A8D-4C5C-88BA-5F92C455B204}" destId="{32C1E7EE-21FA-4F44-A1BE-CE859E6FA8B5}" srcOrd="2" destOrd="0" presId="urn:microsoft.com/office/officeart/2005/8/layout/process4"/>
    <dgm:cxn modelId="{294C8764-F843-4289-974B-9FC8600B4FCF}" type="presParOf" srcId="{32C1E7EE-21FA-4F44-A1BE-CE859E6FA8B5}" destId="{FD29B425-2C43-4B4A-8189-14F7C4897687}" srcOrd="0" destOrd="0" presId="urn:microsoft.com/office/officeart/2005/8/layout/process4"/>
    <dgm:cxn modelId="{0F26C674-48A3-4961-A79C-FECC50316CE6}" type="presParOf" srcId="{32C1E7EE-21FA-4F44-A1BE-CE859E6FA8B5}" destId="{0EE4CFC7-138B-440F-A5CD-33D055800CAE}" srcOrd="1" destOrd="0" presId="urn:microsoft.com/office/officeart/2005/8/layout/process4"/>
    <dgm:cxn modelId="{416173E9-A31B-415D-819B-7AC6D466132B}" type="presParOf" srcId="{32C1E7EE-21FA-4F44-A1BE-CE859E6FA8B5}" destId="{F992DBF3-A031-4600-B9E7-F741FC21DBC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D82E4-AA9A-4428-85A4-0F39015DC8D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F91D4-FF82-4D49-A559-B3350085B74E}">
      <dgm:prSet phldrT="[Text]" custT="1"/>
      <dgm:spPr/>
      <dgm:t>
        <a:bodyPr/>
        <a:lstStyle/>
        <a:p>
          <a:r>
            <a:rPr lang="en-US" sz="1600" b="1" dirty="0"/>
            <a:t>Annual Re-screen</a:t>
          </a:r>
        </a:p>
      </dgm:t>
    </dgm:pt>
    <dgm:pt modelId="{87DCA9BB-2FE1-455F-8117-13A3E709C285}" type="parTrans" cxnId="{444F8DA3-769A-400B-94C2-7603D520E85A}">
      <dgm:prSet/>
      <dgm:spPr/>
      <dgm:t>
        <a:bodyPr/>
        <a:lstStyle/>
        <a:p>
          <a:endParaRPr lang="en-US"/>
        </a:p>
      </dgm:t>
    </dgm:pt>
    <dgm:pt modelId="{6A4E6C67-4F09-4053-89FB-B09CE62646F7}" type="sibTrans" cxnId="{444F8DA3-769A-400B-94C2-7603D520E85A}">
      <dgm:prSet/>
      <dgm:spPr/>
      <dgm:t>
        <a:bodyPr/>
        <a:lstStyle/>
        <a:p>
          <a:endParaRPr lang="en-US"/>
        </a:p>
      </dgm:t>
    </dgm:pt>
    <dgm:pt modelId="{9C21901C-798C-4B89-9C8F-CA2C4BC85605}">
      <dgm:prSet phldrT="[Text]"/>
      <dgm:spPr/>
      <dgm:t>
        <a:bodyPr/>
        <a:lstStyle/>
        <a:p>
          <a:pPr marL="112713" indent="0"/>
          <a:endParaRPr lang="en-US" dirty="0"/>
        </a:p>
      </dgm:t>
    </dgm:pt>
    <dgm:pt modelId="{1F37D0E9-8D8A-4443-8552-0A98B04DAC39}" type="parTrans" cxnId="{B55CF1CB-071C-458C-BA4C-331F6C0DFE87}">
      <dgm:prSet/>
      <dgm:spPr/>
      <dgm:t>
        <a:bodyPr/>
        <a:lstStyle/>
        <a:p>
          <a:endParaRPr lang="en-US"/>
        </a:p>
      </dgm:t>
    </dgm:pt>
    <dgm:pt modelId="{0D0533BB-FEC9-4B95-8E10-5DDDF4D982BE}" type="sibTrans" cxnId="{B55CF1CB-071C-458C-BA4C-331F6C0DFE87}">
      <dgm:prSet/>
      <dgm:spPr/>
      <dgm:t>
        <a:bodyPr/>
        <a:lstStyle/>
        <a:p>
          <a:endParaRPr lang="en-US"/>
        </a:p>
      </dgm:t>
    </dgm:pt>
    <dgm:pt modelId="{B3DB04C6-4519-4574-982B-A19B6FABF3F4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Re-screen Questions 1-20</a:t>
          </a:r>
        </a:p>
      </dgm:t>
    </dgm:pt>
    <dgm:pt modelId="{9331E044-6094-47B4-9DF7-4492E0A7C34C}" type="parTrans" cxnId="{EB4CA732-B079-4D0B-9EB3-67AD9C59A8C0}">
      <dgm:prSet/>
      <dgm:spPr/>
      <dgm:t>
        <a:bodyPr/>
        <a:lstStyle/>
        <a:p>
          <a:endParaRPr lang="en-US"/>
        </a:p>
      </dgm:t>
    </dgm:pt>
    <dgm:pt modelId="{F0EFD755-9AD9-4A8D-828D-8D1469468100}" type="sibTrans" cxnId="{EB4CA732-B079-4D0B-9EB3-67AD9C59A8C0}">
      <dgm:prSet/>
      <dgm:spPr/>
      <dgm:t>
        <a:bodyPr/>
        <a:lstStyle/>
        <a:p>
          <a:endParaRPr lang="en-US"/>
        </a:p>
      </dgm:t>
    </dgm:pt>
    <dgm:pt modelId="{22653F0C-4F66-41E3-9138-97BF7D0DF365}">
      <dgm:prSet phldrT="[Text]" custT="1"/>
      <dgm:spPr/>
      <dgm:t>
        <a:bodyPr/>
        <a:lstStyle/>
        <a:p>
          <a:r>
            <a:rPr lang="en-US" sz="1600" b="1" dirty="0"/>
            <a:t>Re-Enrollment</a:t>
          </a:r>
        </a:p>
      </dgm:t>
    </dgm:pt>
    <dgm:pt modelId="{BD9392A0-5643-411F-A22B-B631B89B8B7D}" type="parTrans" cxnId="{B29E3CE7-3733-4743-99B8-A7B947B9A77F}">
      <dgm:prSet/>
      <dgm:spPr/>
      <dgm:t>
        <a:bodyPr/>
        <a:lstStyle/>
        <a:p>
          <a:endParaRPr lang="en-US"/>
        </a:p>
      </dgm:t>
    </dgm:pt>
    <dgm:pt modelId="{CDC8E826-D08E-4226-B122-94CFEC41E75B}" type="sibTrans" cxnId="{B29E3CE7-3733-4743-99B8-A7B947B9A77F}">
      <dgm:prSet/>
      <dgm:spPr/>
      <dgm:t>
        <a:bodyPr/>
        <a:lstStyle/>
        <a:p>
          <a:endParaRPr lang="en-US"/>
        </a:p>
      </dgm:t>
    </dgm:pt>
    <dgm:pt modelId="{D1839E51-0579-44A4-8A6A-FA2FDEA52D5B}">
      <dgm:prSet phldrT="[Text]"/>
      <dgm:spPr/>
      <dgm:t>
        <a:bodyPr/>
        <a:lstStyle/>
        <a:p>
          <a:pPr marL="112713" indent="0"/>
          <a:endParaRPr lang="en-US" dirty="0"/>
        </a:p>
      </dgm:t>
    </dgm:pt>
    <dgm:pt modelId="{C3FD122D-3442-4371-A358-5E9F657AD4F2}" type="parTrans" cxnId="{9C0DA10B-5B04-4745-A8E9-E7BF167D5C4A}">
      <dgm:prSet/>
      <dgm:spPr/>
      <dgm:t>
        <a:bodyPr/>
        <a:lstStyle/>
        <a:p>
          <a:endParaRPr lang="en-US"/>
        </a:p>
      </dgm:t>
    </dgm:pt>
    <dgm:pt modelId="{E08FA3B9-2D01-4216-9FE1-CEC79F12C8D5}" type="sibTrans" cxnId="{9C0DA10B-5B04-4745-A8E9-E7BF167D5C4A}">
      <dgm:prSet/>
      <dgm:spPr/>
      <dgm:t>
        <a:bodyPr/>
        <a:lstStyle/>
        <a:p>
          <a:endParaRPr lang="en-US"/>
        </a:p>
      </dgm:t>
    </dgm:pt>
    <dgm:pt modelId="{62B360AD-4DB1-4023-8469-A8EEC3C7A833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Re-screen Questions 1-20</a:t>
          </a:r>
        </a:p>
      </dgm:t>
    </dgm:pt>
    <dgm:pt modelId="{92B0166A-1612-44B3-856B-A891C38139D3}" type="parTrans" cxnId="{C7B0BC23-AEC3-4FB3-8C4C-8F07B23E4CA0}">
      <dgm:prSet/>
      <dgm:spPr/>
      <dgm:t>
        <a:bodyPr/>
        <a:lstStyle/>
        <a:p>
          <a:endParaRPr lang="en-US"/>
        </a:p>
      </dgm:t>
    </dgm:pt>
    <dgm:pt modelId="{B707CA89-E61A-4742-9454-0B7F17F0CFC6}" type="sibTrans" cxnId="{C7B0BC23-AEC3-4FB3-8C4C-8F07B23E4CA0}">
      <dgm:prSet/>
      <dgm:spPr/>
      <dgm:t>
        <a:bodyPr/>
        <a:lstStyle/>
        <a:p>
          <a:endParaRPr lang="en-US"/>
        </a:p>
      </dgm:t>
    </dgm:pt>
    <dgm:pt modelId="{95F226A4-F840-4527-B675-C54BC1563FE8}">
      <dgm:prSet phldrT="[Text]" custT="1"/>
      <dgm:spPr/>
      <dgm:t>
        <a:bodyPr/>
        <a:lstStyle/>
        <a:p>
          <a:r>
            <a:rPr lang="en-US" sz="1100" b="1" dirty="0"/>
            <a:t>Single Question/Section Update</a:t>
          </a:r>
        </a:p>
      </dgm:t>
    </dgm:pt>
    <dgm:pt modelId="{3F70A336-D92B-4038-91CD-B120469B4358}" type="parTrans" cxnId="{280C3DA8-DE63-4D70-B476-CCCA3BEFCE22}">
      <dgm:prSet/>
      <dgm:spPr/>
      <dgm:t>
        <a:bodyPr/>
        <a:lstStyle/>
        <a:p>
          <a:endParaRPr lang="en-US"/>
        </a:p>
      </dgm:t>
    </dgm:pt>
    <dgm:pt modelId="{0E2617AE-CA6B-45F4-BFF3-46BA43538BD0}" type="sibTrans" cxnId="{280C3DA8-DE63-4D70-B476-CCCA3BEFCE22}">
      <dgm:prSet/>
      <dgm:spPr/>
      <dgm:t>
        <a:bodyPr/>
        <a:lstStyle/>
        <a:p>
          <a:endParaRPr lang="en-US"/>
        </a:p>
      </dgm:t>
    </dgm:pt>
    <dgm:pt modelId="{616372DB-96EA-4C70-A2A6-97A71FB5F7C1}">
      <dgm:prSet phldrT="[Text]"/>
      <dgm:spPr/>
      <dgm:t>
        <a:bodyPr/>
        <a:lstStyle/>
        <a:p>
          <a:pPr marL="112713" indent="0"/>
          <a:endParaRPr lang="en-US" dirty="0"/>
        </a:p>
      </dgm:t>
    </dgm:pt>
    <dgm:pt modelId="{25024A55-AABB-4B40-82F1-2536D4D7EDF4}" type="parTrans" cxnId="{09D70C52-29D6-4CB7-8261-806F3C4DA7F5}">
      <dgm:prSet/>
      <dgm:spPr/>
      <dgm:t>
        <a:bodyPr/>
        <a:lstStyle/>
        <a:p>
          <a:endParaRPr lang="en-US"/>
        </a:p>
      </dgm:t>
    </dgm:pt>
    <dgm:pt modelId="{05F3EC36-D0D9-406E-AD0C-3CCCF42A53DD}" type="sibTrans" cxnId="{09D70C52-29D6-4CB7-8261-806F3C4DA7F5}">
      <dgm:prSet/>
      <dgm:spPr/>
      <dgm:t>
        <a:bodyPr/>
        <a:lstStyle/>
        <a:p>
          <a:endParaRPr lang="en-US"/>
        </a:p>
      </dgm:t>
    </dgm:pt>
    <dgm:pt modelId="{9020D8DA-1816-45B6-9C54-103598782318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Re-screen single question or section, as applicable</a:t>
          </a:r>
        </a:p>
      </dgm:t>
    </dgm:pt>
    <dgm:pt modelId="{B195FFBF-6D9A-4C43-AE92-17E191B41FC3}" type="parTrans" cxnId="{BDEC4B43-B16C-42FE-B492-E2FD10366D1E}">
      <dgm:prSet/>
      <dgm:spPr/>
      <dgm:t>
        <a:bodyPr/>
        <a:lstStyle/>
        <a:p>
          <a:endParaRPr lang="en-US"/>
        </a:p>
      </dgm:t>
    </dgm:pt>
    <dgm:pt modelId="{EEC7C699-4A58-41D9-8009-7575B1F2A634}" type="sibTrans" cxnId="{BDEC4B43-B16C-42FE-B492-E2FD10366D1E}">
      <dgm:prSet/>
      <dgm:spPr/>
      <dgm:t>
        <a:bodyPr/>
        <a:lstStyle/>
        <a:p>
          <a:endParaRPr lang="en-US"/>
        </a:p>
      </dgm:t>
    </dgm:pt>
    <dgm:pt modelId="{689D70BE-4A97-45C4-AC36-005C12CE60DD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Re-screen Questions 21-25 with participants who can become pregnant</a:t>
          </a:r>
        </a:p>
      </dgm:t>
    </dgm:pt>
    <dgm:pt modelId="{DB658B6E-FD4C-42D1-A73C-AF30D99C2871}" type="parTrans" cxnId="{0634A295-B2E3-4CA9-AA6D-11D332FC4808}">
      <dgm:prSet/>
      <dgm:spPr/>
      <dgm:t>
        <a:bodyPr/>
        <a:lstStyle/>
        <a:p>
          <a:endParaRPr lang="en-US"/>
        </a:p>
      </dgm:t>
    </dgm:pt>
    <dgm:pt modelId="{797A7109-1F73-4851-89C6-467991970F43}" type="sibTrans" cxnId="{0634A295-B2E3-4CA9-AA6D-11D332FC4808}">
      <dgm:prSet/>
      <dgm:spPr/>
      <dgm:t>
        <a:bodyPr/>
        <a:lstStyle/>
        <a:p>
          <a:endParaRPr lang="en-US"/>
        </a:p>
      </dgm:t>
    </dgm:pt>
    <dgm:pt modelId="{4F346963-878C-41B3-8095-FAA6A336AB3D}" type="pres">
      <dgm:prSet presAssocID="{7A6D82E4-AA9A-4428-85A4-0F39015DC8D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2DC4DFF-4753-4529-945B-EA5983B78A99}" type="pres">
      <dgm:prSet presAssocID="{B02F91D4-FF82-4D49-A559-B3350085B74E}" presName="composite" presStyleCnt="0"/>
      <dgm:spPr/>
    </dgm:pt>
    <dgm:pt modelId="{943DF82F-CEF7-47EB-8DD8-E23F395F30CC}" type="pres">
      <dgm:prSet presAssocID="{B02F91D4-FF82-4D49-A559-B3350085B74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3B7C9030-1F4D-4DAD-BB87-785A6BB986BA}" type="pres">
      <dgm:prSet presAssocID="{B02F91D4-FF82-4D49-A559-B3350085B74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81CDA9E7-21E3-4937-8BD4-CDB8D1DA5955}" type="pres">
      <dgm:prSet presAssocID="{B02F91D4-FF82-4D49-A559-B3350085B74E}" presName="Accent" presStyleLbl="parChTrans1D1" presStyleIdx="0" presStyleCnt="3"/>
      <dgm:spPr/>
    </dgm:pt>
    <dgm:pt modelId="{72470064-238C-4B87-9655-173A0087634F}" type="pres">
      <dgm:prSet presAssocID="{B02F91D4-FF82-4D49-A559-B3350085B74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8A4BE17-F499-4EF9-A3AD-6ED124694785}" type="pres">
      <dgm:prSet presAssocID="{6A4E6C67-4F09-4053-89FB-B09CE62646F7}" presName="sibTrans" presStyleCnt="0"/>
      <dgm:spPr/>
    </dgm:pt>
    <dgm:pt modelId="{B8E1AE1A-FD7B-4C10-A6B2-7507446EC1A3}" type="pres">
      <dgm:prSet presAssocID="{22653F0C-4F66-41E3-9138-97BF7D0DF365}" presName="composite" presStyleCnt="0"/>
      <dgm:spPr/>
    </dgm:pt>
    <dgm:pt modelId="{DFF373D3-EB89-4914-AC6F-CF96ED3C2C4D}" type="pres">
      <dgm:prSet presAssocID="{22653F0C-4F66-41E3-9138-97BF7D0DF365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65A2A2D1-04D1-4311-A28C-1C89BF703E2A}" type="pres">
      <dgm:prSet presAssocID="{22653F0C-4F66-41E3-9138-97BF7D0DF36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8DB05703-0B2F-4751-8609-F2E18E4FD3E2}" type="pres">
      <dgm:prSet presAssocID="{22653F0C-4F66-41E3-9138-97BF7D0DF365}" presName="Accent" presStyleLbl="parChTrans1D1" presStyleIdx="1" presStyleCnt="3"/>
      <dgm:spPr/>
    </dgm:pt>
    <dgm:pt modelId="{43D26591-9740-4E68-9A26-867CC39146FA}" type="pres">
      <dgm:prSet presAssocID="{22653F0C-4F66-41E3-9138-97BF7D0DF365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F5CE972-5EF2-4773-A7D7-97C5C87970F5}" type="pres">
      <dgm:prSet presAssocID="{CDC8E826-D08E-4226-B122-94CFEC41E75B}" presName="sibTrans" presStyleCnt="0"/>
      <dgm:spPr/>
    </dgm:pt>
    <dgm:pt modelId="{8CD165F1-CF89-465B-85BE-45C70571A9F3}" type="pres">
      <dgm:prSet presAssocID="{95F226A4-F840-4527-B675-C54BC1563FE8}" presName="composite" presStyleCnt="0"/>
      <dgm:spPr/>
    </dgm:pt>
    <dgm:pt modelId="{7F7B5645-C5E7-4B78-9766-D9E5177A4104}" type="pres">
      <dgm:prSet presAssocID="{95F226A4-F840-4527-B675-C54BC1563FE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CE2AD75-1F3C-4235-88B8-E0418BE144BE}" type="pres">
      <dgm:prSet presAssocID="{95F226A4-F840-4527-B675-C54BC1563FE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D261BA95-C2B3-40AB-977F-BD4A723D4C30}" type="pres">
      <dgm:prSet presAssocID="{95F226A4-F840-4527-B675-C54BC1563FE8}" presName="Accent" presStyleLbl="parChTrans1D1" presStyleIdx="2" presStyleCnt="3"/>
      <dgm:spPr/>
    </dgm:pt>
    <dgm:pt modelId="{DFC2B0D0-EEB4-4713-A081-73B19D89E04F}" type="pres">
      <dgm:prSet presAssocID="{95F226A4-F840-4527-B675-C54BC1563FE8}" presName="Child" presStyleLbl="revTx" presStyleIdx="5" presStyleCnt="6" custLinFactNeighborX="114" custLinFactNeighborY="27596">
        <dgm:presLayoutVars>
          <dgm:chMax val="0"/>
          <dgm:chPref val="0"/>
          <dgm:bulletEnabled val="1"/>
        </dgm:presLayoutVars>
      </dgm:prSet>
      <dgm:spPr/>
    </dgm:pt>
  </dgm:ptLst>
  <dgm:cxnLst>
    <dgm:cxn modelId="{9C0DA10B-5B04-4745-A8E9-E7BF167D5C4A}" srcId="{22653F0C-4F66-41E3-9138-97BF7D0DF365}" destId="{D1839E51-0579-44A4-8A6A-FA2FDEA52D5B}" srcOrd="0" destOrd="0" parTransId="{C3FD122D-3442-4371-A358-5E9F657AD4F2}" sibTransId="{E08FA3B9-2D01-4216-9FE1-CEC79F12C8D5}"/>
    <dgm:cxn modelId="{72FE9819-2DC5-4924-8F38-E8FB6F2DEE3E}" type="presOf" srcId="{9C21901C-798C-4B89-9C8F-CA2C4BC85605}" destId="{943DF82F-CEF7-47EB-8DD8-E23F395F30CC}" srcOrd="0" destOrd="0" presId="urn:microsoft.com/office/officeart/2011/layout/TabList"/>
    <dgm:cxn modelId="{4D989822-A865-4AE9-B928-6AEBD8C9D49E}" type="presOf" srcId="{62B360AD-4DB1-4023-8469-A8EEC3C7A833}" destId="{43D26591-9740-4E68-9A26-867CC39146FA}" srcOrd="0" destOrd="0" presId="urn:microsoft.com/office/officeart/2011/layout/TabList"/>
    <dgm:cxn modelId="{D4D35E23-D1AA-45B4-8C8D-340B032181C7}" type="presOf" srcId="{95F226A4-F840-4527-B675-C54BC1563FE8}" destId="{BCE2AD75-1F3C-4235-88B8-E0418BE144BE}" srcOrd="0" destOrd="0" presId="urn:microsoft.com/office/officeart/2011/layout/TabList"/>
    <dgm:cxn modelId="{C7B0BC23-AEC3-4FB3-8C4C-8F07B23E4CA0}" srcId="{22653F0C-4F66-41E3-9138-97BF7D0DF365}" destId="{62B360AD-4DB1-4023-8469-A8EEC3C7A833}" srcOrd="1" destOrd="0" parTransId="{92B0166A-1612-44B3-856B-A891C38139D3}" sibTransId="{B707CA89-E61A-4742-9454-0B7F17F0CFC6}"/>
    <dgm:cxn modelId="{EB4CA732-B079-4D0B-9EB3-67AD9C59A8C0}" srcId="{B02F91D4-FF82-4D49-A559-B3350085B74E}" destId="{B3DB04C6-4519-4574-982B-A19B6FABF3F4}" srcOrd="1" destOrd="0" parTransId="{9331E044-6094-47B4-9DF7-4492E0A7C34C}" sibTransId="{F0EFD755-9AD9-4A8D-828D-8D1469468100}"/>
    <dgm:cxn modelId="{8C41B842-04F9-4F2B-8B5A-A1306E5B1D92}" type="presOf" srcId="{689D70BE-4A97-45C4-AC36-005C12CE60DD}" destId="{43D26591-9740-4E68-9A26-867CC39146FA}" srcOrd="0" destOrd="1" presId="urn:microsoft.com/office/officeart/2011/layout/TabList"/>
    <dgm:cxn modelId="{BDEC4B43-B16C-42FE-B492-E2FD10366D1E}" srcId="{95F226A4-F840-4527-B675-C54BC1563FE8}" destId="{9020D8DA-1816-45B6-9C54-103598782318}" srcOrd="1" destOrd="0" parTransId="{B195FFBF-6D9A-4C43-AE92-17E191B41FC3}" sibTransId="{EEC7C699-4A58-41D9-8009-7575B1F2A634}"/>
    <dgm:cxn modelId="{5F049B4C-35F3-4BC8-A358-F48295EB0ED6}" type="presOf" srcId="{B02F91D4-FF82-4D49-A559-B3350085B74E}" destId="{3B7C9030-1F4D-4DAD-BB87-785A6BB986BA}" srcOrd="0" destOrd="0" presId="urn:microsoft.com/office/officeart/2011/layout/TabList"/>
    <dgm:cxn modelId="{E17D384E-8A08-481C-B81A-2C6561F8B289}" type="presOf" srcId="{9020D8DA-1816-45B6-9C54-103598782318}" destId="{DFC2B0D0-EEB4-4713-A081-73B19D89E04F}" srcOrd="0" destOrd="0" presId="urn:microsoft.com/office/officeart/2011/layout/TabList"/>
    <dgm:cxn modelId="{F1337371-58CF-43BA-B886-6237E772BDE9}" type="presOf" srcId="{7A6D82E4-AA9A-4428-85A4-0F39015DC8D3}" destId="{4F346963-878C-41B3-8095-FAA6A336AB3D}" srcOrd="0" destOrd="0" presId="urn:microsoft.com/office/officeart/2011/layout/TabList"/>
    <dgm:cxn modelId="{09D70C52-29D6-4CB7-8261-806F3C4DA7F5}" srcId="{95F226A4-F840-4527-B675-C54BC1563FE8}" destId="{616372DB-96EA-4C70-A2A6-97A71FB5F7C1}" srcOrd="0" destOrd="0" parTransId="{25024A55-AABB-4B40-82F1-2536D4D7EDF4}" sibTransId="{05F3EC36-D0D9-406E-AD0C-3CCCF42A53DD}"/>
    <dgm:cxn modelId="{F0E4AA8C-BEB9-4955-8C3C-D7D1807D7708}" type="presOf" srcId="{D1839E51-0579-44A4-8A6A-FA2FDEA52D5B}" destId="{DFF373D3-EB89-4914-AC6F-CF96ED3C2C4D}" srcOrd="0" destOrd="0" presId="urn:microsoft.com/office/officeart/2011/layout/TabList"/>
    <dgm:cxn modelId="{0634A295-B2E3-4CA9-AA6D-11D332FC4808}" srcId="{22653F0C-4F66-41E3-9138-97BF7D0DF365}" destId="{689D70BE-4A97-45C4-AC36-005C12CE60DD}" srcOrd="2" destOrd="0" parTransId="{DB658B6E-FD4C-42D1-A73C-AF30D99C2871}" sibTransId="{797A7109-1F73-4851-89C6-467991970F43}"/>
    <dgm:cxn modelId="{463AF696-0AD4-46D3-9EBB-B26A1FE4A58A}" type="presOf" srcId="{616372DB-96EA-4C70-A2A6-97A71FB5F7C1}" destId="{7F7B5645-C5E7-4B78-9766-D9E5177A4104}" srcOrd="0" destOrd="0" presId="urn:microsoft.com/office/officeart/2011/layout/TabList"/>
    <dgm:cxn modelId="{444F8DA3-769A-400B-94C2-7603D520E85A}" srcId="{7A6D82E4-AA9A-4428-85A4-0F39015DC8D3}" destId="{B02F91D4-FF82-4D49-A559-B3350085B74E}" srcOrd="0" destOrd="0" parTransId="{87DCA9BB-2FE1-455F-8117-13A3E709C285}" sibTransId="{6A4E6C67-4F09-4053-89FB-B09CE62646F7}"/>
    <dgm:cxn modelId="{280C3DA8-DE63-4D70-B476-CCCA3BEFCE22}" srcId="{7A6D82E4-AA9A-4428-85A4-0F39015DC8D3}" destId="{95F226A4-F840-4527-B675-C54BC1563FE8}" srcOrd="2" destOrd="0" parTransId="{3F70A336-D92B-4038-91CD-B120469B4358}" sibTransId="{0E2617AE-CA6B-45F4-BFF3-46BA43538BD0}"/>
    <dgm:cxn modelId="{BBC4D6C1-A73F-4907-B59A-5A2CBC76EDEC}" type="presOf" srcId="{22653F0C-4F66-41E3-9138-97BF7D0DF365}" destId="{65A2A2D1-04D1-4311-A28C-1C89BF703E2A}" srcOrd="0" destOrd="0" presId="urn:microsoft.com/office/officeart/2011/layout/TabList"/>
    <dgm:cxn modelId="{B55CF1CB-071C-458C-BA4C-331F6C0DFE87}" srcId="{B02F91D4-FF82-4D49-A559-B3350085B74E}" destId="{9C21901C-798C-4B89-9C8F-CA2C4BC85605}" srcOrd="0" destOrd="0" parTransId="{1F37D0E9-8D8A-4443-8552-0A98B04DAC39}" sibTransId="{0D0533BB-FEC9-4B95-8E10-5DDDF4D982BE}"/>
    <dgm:cxn modelId="{E43FC9D8-3A24-44E3-B36B-04F1D9550C0B}" type="presOf" srcId="{B3DB04C6-4519-4574-982B-A19B6FABF3F4}" destId="{72470064-238C-4B87-9655-173A0087634F}" srcOrd="0" destOrd="0" presId="urn:microsoft.com/office/officeart/2011/layout/TabList"/>
    <dgm:cxn modelId="{B29E3CE7-3733-4743-99B8-A7B947B9A77F}" srcId="{7A6D82E4-AA9A-4428-85A4-0F39015DC8D3}" destId="{22653F0C-4F66-41E3-9138-97BF7D0DF365}" srcOrd="1" destOrd="0" parTransId="{BD9392A0-5643-411F-A22B-B631B89B8B7D}" sibTransId="{CDC8E826-D08E-4226-B122-94CFEC41E75B}"/>
    <dgm:cxn modelId="{1EC09B73-58CE-4102-80B2-59544159EC86}" type="presParOf" srcId="{4F346963-878C-41B3-8095-FAA6A336AB3D}" destId="{82DC4DFF-4753-4529-945B-EA5983B78A99}" srcOrd="0" destOrd="0" presId="urn:microsoft.com/office/officeart/2011/layout/TabList"/>
    <dgm:cxn modelId="{769F9F5A-5232-4F57-85AA-E5B0459E05BA}" type="presParOf" srcId="{82DC4DFF-4753-4529-945B-EA5983B78A99}" destId="{943DF82F-CEF7-47EB-8DD8-E23F395F30CC}" srcOrd="0" destOrd="0" presId="urn:microsoft.com/office/officeart/2011/layout/TabList"/>
    <dgm:cxn modelId="{510E6E37-045F-4063-8563-58F0C39BB173}" type="presParOf" srcId="{82DC4DFF-4753-4529-945B-EA5983B78A99}" destId="{3B7C9030-1F4D-4DAD-BB87-785A6BB986BA}" srcOrd="1" destOrd="0" presId="urn:microsoft.com/office/officeart/2011/layout/TabList"/>
    <dgm:cxn modelId="{FE88C541-DF30-4899-837B-8C21A0286B13}" type="presParOf" srcId="{82DC4DFF-4753-4529-945B-EA5983B78A99}" destId="{81CDA9E7-21E3-4937-8BD4-CDB8D1DA5955}" srcOrd="2" destOrd="0" presId="urn:microsoft.com/office/officeart/2011/layout/TabList"/>
    <dgm:cxn modelId="{972C29ED-2A79-4D8D-A049-8798684637C5}" type="presParOf" srcId="{4F346963-878C-41B3-8095-FAA6A336AB3D}" destId="{72470064-238C-4B87-9655-173A0087634F}" srcOrd="1" destOrd="0" presId="urn:microsoft.com/office/officeart/2011/layout/TabList"/>
    <dgm:cxn modelId="{1CD8253A-8CB4-4983-A87D-60ECF7BFFDA5}" type="presParOf" srcId="{4F346963-878C-41B3-8095-FAA6A336AB3D}" destId="{A8A4BE17-F499-4EF9-A3AD-6ED124694785}" srcOrd="2" destOrd="0" presId="urn:microsoft.com/office/officeart/2011/layout/TabList"/>
    <dgm:cxn modelId="{6A464134-17C7-45DA-8A8D-1A5E337781D7}" type="presParOf" srcId="{4F346963-878C-41B3-8095-FAA6A336AB3D}" destId="{B8E1AE1A-FD7B-4C10-A6B2-7507446EC1A3}" srcOrd="3" destOrd="0" presId="urn:microsoft.com/office/officeart/2011/layout/TabList"/>
    <dgm:cxn modelId="{05AFE1AB-E6E1-4C6C-9F7B-D5D82E3D406F}" type="presParOf" srcId="{B8E1AE1A-FD7B-4C10-A6B2-7507446EC1A3}" destId="{DFF373D3-EB89-4914-AC6F-CF96ED3C2C4D}" srcOrd="0" destOrd="0" presId="urn:microsoft.com/office/officeart/2011/layout/TabList"/>
    <dgm:cxn modelId="{7826040D-D16E-4B4A-8B14-EF04CFAF7AAE}" type="presParOf" srcId="{B8E1AE1A-FD7B-4C10-A6B2-7507446EC1A3}" destId="{65A2A2D1-04D1-4311-A28C-1C89BF703E2A}" srcOrd="1" destOrd="0" presId="urn:microsoft.com/office/officeart/2011/layout/TabList"/>
    <dgm:cxn modelId="{519DD61F-F6E3-43B3-BF16-6D0D8E3699A6}" type="presParOf" srcId="{B8E1AE1A-FD7B-4C10-A6B2-7507446EC1A3}" destId="{8DB05703-0B2F-4751-8609-F2E18E4FD3E2}" srcOrd="2" destOrd="0" presId="urn:microsoft.com/office/officeart/2011/layout/TabList"/>
    <dgm:cxn modelId="{44D52C78-11BB-437B-A3B9-7DCD0272661C}" type="presParOf" srcId="{4F346963-878C-41B3-8095-FAA6A336AB3D}" destId="{43D26591-9740-4E68-9A26-867CC39146FA}" srcOrd="4" destOrd="0" presId="urn:microsoft.com/office/officeart/2011/layout/TabList"/>
    <dgm:cxn modelId="{44E49824-1070-49C1-BBF4-AE7A71AECFD2}" type="presParOf" srcId="{4F346963-878C-41B3-8095-FAA6A336AB3D}" destId="{5F5CE972-5EF2-4773-A7D7-97C5C87970F5}" srcOrd="5" destOrd="0" presId="urn:microsoft.com/office/officeart/2011/layout/TabList"/>
    <dgm:cxn modelId="{AFC85670-06E4-4FD8-AB85-1CA8BD1180AF}" type="presParOf" srcId="{4F346963-878C-41B3-8095-FAA6A336AB3D}" destId="{8CD165F1-CF89-465B-85BE-45C70571A9F3}" srcOrd="6" destOrd="0" presId="urn:microsoft.com/office/officeart/2011/layout/TabList"/>
    <dgm:cxn modelId="{AFCF7797-F3D0-439E-B82A-21852E5E40B5}" type="presParOf" srcId="{8CD165F1-CF89-465B-85BE-45C70571A9F3}" destId="{7F7B5645-C5E7-4B78-9766-D9E5177A4104}" srcOrd="0" destOrd="0" presId="urn:microsoft.com/office/officeart/2011/layout/TabList"/>
    <dgm:cxn modelId="{6D65A502-0BBE-4D90-8E94-CC5028C93B14}" type="presParOf" srcId="{8CD165F1-CF89-465B-85BE-45C70571A9F3}" destId="{BCE2AD75-1F3C-4235-88B8-E0418BE144BE}" srcOrd="1" destOrd="0" presId="urn:microsoft.com/office/officeart/2011/layout/TabList"/>
    <dgm:cxn modelId="{F57219DD-8C48-425D-AAFE-3F3FC2B7B0BF}" type="presParOf" srcId="{8CD165F1-CF89-465B-85BE-45C70571A9F3}" destId="{D261BA95-C2B3-40AB-977F-BD4A723D4C30}" srcOrd="2" destOrd="0" presId="urn:microsoft.com/office/officeart/2011/layout/TabList"/>
    <dgm:cxn modelId="{D3C39D18-D569-494A-B311-920301958137}" type="presParOf" srcId="{4F346963-878C-41B3-8095-FAA6A336AB3D}" destId="{DFC2B0D0-EEB4-4713-A081-73B19D89E04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82E0E5-A5DB-4A24-A2B8-E9E0D584B7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1C4E6-2817-4FAE-AA6A-ABF032C66C52}">
      <dgm:prSet phldrT="[Text]"/>
      <dgm:spPr/>
      <dgm:t>
        <a:bodyPr/>
        <a:lstStyle/>
        <a:p>
          <a:r>
            <a:rPr lang="en-US" dirty="0"/>
            <a:t>Who to Screen</a:t>
          </a:r>
        </a:p>
      </dgm:t>
    </dgm:pt>
    <dgm:pt modelId="{18331422-98A9-4A90-8DEE-06C923092F66}" type="parTrans" cxnId="{E0E7157D-B671-474D-8933-5089B0F81EA6}">
      <dgm:prSet/>
      <dgm:spPr/>
      <dgm:t>
        <a:bodyPr/>
        <a:lstStyle/>
        <a:p>
          <a:endParaRPr lang="en-US"/>
        </a:p>
      </dgm:t>
    </dgm:pt>
    <dgm:pt modelId="{57E4C7DD-BC2E-4342-A9B0-CA50949E5300}" type="sibTrans" cxnId="{E0E7157D-B671-474D-8933-5089B0F81EA6}">
      <dgm:prSet/>
      <dgm:spPr/>
      <dgm:t>
        <a:bodyPr/>
        <a:lstStyle/>
        <a:p>
          <a:endParaRPr lang="en-US"/>
        </a:p>
      </dgm:t>
    </dgm:pt>
    <dgm:pt modelId="{51C53B4B-8405-491A-8EDE-619BFF0A4880}">
      <dgm:prSet phldrT="[Text]" custT="1"/>
      <dgm:spPr/>
      <dgm:t>
        <a:bodyPr/>
        <a:lstStyle/>
        <a:p>
          <a:r>
            <a:rPr lang="en-US" sz="2800" dirty="0"/>
            <a:t>All CM/CC participants who are pregnant</a:t>
          </a:r>
        </a:p>
      </dgm:t>
    </dgm:pt>
    <dgm:pt modelId="{11F59685-DD07-41AC-8C5C-8461CC817AF6}" type="parTrans" cxnId="{40C6E34A-D10C-4B80-B2B3-A6DE3021EB33}">
      <dgm:prSet/>
      <dgm:spPr/>
      <dgm:t>
        <a:bodyPr/>
        <a:lstStyle/>
        <a:p>
          <a:endParaRPr lang="en-US"/>
        </a:p>
      </dgm:t>
    </dgm:pt>
    <dgm:pt modelId="{668DE1D5-37D4-4C76-97F9-71BAE23FF95B}" type="sibTrans" cxnId="{40C6E34A-D10C-4B80-B2B3-A6DE3021EB33}">
      <dgm:prSet/>
      <dgm:spPr/>
      <dgm:t>
        <a:bodyPr/>
        <a:lstStyle/>
        <a:p>
          <a:endParaRPr lang="en-US"/>
        </a:p>
      </dgm:t>
    </dgm:pt>
    <dgm:pt modelId="{410C1E84-50F8-41DD-A500-5F2A6596786E}">
      <dgm:prSet phldrT="[Text]"/>
      <dgm:spPr/>
      <dgm:t>
        <a:bodyPr/>
        <a:lstStyle/>
        <a:p>
          <a:r>
            <a:rPr lang="en-US" dirty="0"/>
            <a:t>When to Screen</a:t>
          </a:r>
        </a:p>
      </dgm:t>
    </dgm:pt>
    <dgm:pt modelId="{1E2304BC-A41F-4E58-BB55-BE0DD56AF780}" type="parTrans" cxnId="{B2375410-3449-4E3E-B133-47D20750E5FC}">
      <dgm:prSet/>
      <dgm:spPr/>
      <dgm:t>
        <a:bodyPr/>
        <a:lstStyle/>
        <a:p>
          <a:endParaRPr lang="en-US"/>
        </a:p>
      </dgm:t>
    </dgm:pt>
    <dgm:pt modelId="{BAAB5D23-ABFE-446B-BECB-6C91BEA86BFB}" type="sibTrans" cxnId="{B2375410-3449-4E3E-B133-47D20750E5FC}">
      <dgm:prSet/>
      <dgm:spPr/>
      <dgm:t>
        <a:bodyPr/>
        <a:lstStyle/>
        <a:p>
          <a:endParaRPr lang="en-US"/>
        </a:p>
      </dgm:t>
    </dgm:pt>
    <dgm:pt modelId="{22A559A3-7DE9-4C2B-90DB-5EDC92D2C974}">
      <dgm:prSet phldrT="[Text]"/>
      <dgm:spPr/>
      <dgm:t>
        <a:bodyPr/>
        <a:lstStyle/>
        <a:p>
          <a:r>
            <a:rPr lang="en-US" sz="2200" dirty="0"/>
            <a:t>At enrollment</a:t>
          </a:r>
        </a:p>
      </dgm:t>
    </dgm:pt>
    <dgm:pt modelId="{059177A6-18FE-49AA-AD6F-E390A1693411}" type="parTrans" cxnId="{2A6E6F5A-2997-409C-BB79-1A296653EA5F}">
      <dgm:prSet/>
      <dgm:spPr/>
      <dgm:t>
        <a:bodyPr/>
        <a:lstStyle/>
        <a:p>
          <a:endParaRPr lang="en-US"/>
        </a:p>
      </dgm:t>
    </dgm:pt>
    <dgm:pt modelId="{3A6853E6-7A60-4B9A-8F26-71E68F9F013B}" type="sibTrans" cxnId="{2A6E6F5A-2997-409C-BB79-1A296653EA5F}">
      <dgm:prSet/>
      <dgm:spPr/>
      <dgm:t>
        <a:bodyPr/>
        <a:lstStyle/>
        <a:p>
          <a:endParaRPr lang="en-US"/>
        </a:p>
      </dgm:t>
    </dgm:pt>
    <dgm:pt modelId="{D5A2FD05-1007-47C1-ACB1-171D2F547744}">
      <dgm:prSet/>
      <dgm:spPr/>
      <dgm:t>
        <a:bodyPr/>
        <a:lstStyle/>
        <a:p>
          <a:r>
            <a:rPr lang="en-US" sz="2200" dirty="0"/>
            <a:t>Pt becomes pregnant </a:t>
          </a:r>
        </a:p>
      </dgm:t>
    </dgm:pt>
    <dgm:pt modelId="{9AB2A880-48DD-446F-92A2-062124EA0CCB}" type="parTrans" cxnId="{959D0DCB-82C0-409B-BA48-1C1811F6F85C}">
      <dgm:prSet/>
      <dgm:spPr/>
      <dgm:t>
        <a:bodyPr/>
        <a:lstStyle/>
        <a:p>
          <a:endParaRPr lang="en-US"/>
        </a:p>
      </dgm:t>
    </dgm:pt>
    <dgm:pt modelId="{17AE1C48-C800-4B6C-A4B9-4B08AE8FA7E2}" type="sibTrans" cxnId="{959D0DCB-82C0-409B-BA48-1C1811F6F85C}">
      <dgm:prSet/>
      <dgm:spPr/>
      <dgm:t>
        <a:bodyPr/>
        <a:lstStyle/>
        <a:p>
          <a:endParaRPr lang="en-US"/>
        </a:p>
      </dgm:t>
    </dgm:pt>
    <dgm:pt modelId="{0C5EC139-1EE3-405C-A5F6-0AC5C857DD1F}">
      <dgm:prSet custT="1"/>
      <dgm:spPr/>
      <dgm:t>
        <a:bodyPr/>
        <a:lstStyle/>
        <a:p>
          <a:r>
            <a:rPr lang="en-US" sz="2200" dirty="0"/>
            <a:t>Pt gives birth or is no longer pregnant </a:t>
          </a:r>
          <a:r>
            <a:rPr lang="en-US" sz="1200" dirty="0"/>
            <a:t>(complete Post-Pregnancy Follow-up)</a:t>
          </a:r>
          <a:endParaRPr lang="en-US" sz="2200" dirty="0"/>
        </a:p>
      </dgm:t>
    </dgm:pt>
    <dgm:pt modelId="{E3B99703-E87E-4DC4-AB42-8DAFE9F80D53}" type="parTrans" cxnId="{A600B1D4-E1D2-4E64-92D4-EF86607C0594}">
      <dgm:prSet/>
      <dgm:spPr/>
      <dgm:t>
        <a:bodyPr/>
        <a:lstStyle/>
        <a:p>
          <a:endParaRPr lang="en-US"/>
        </a:p>
      </dgm:t>
    </dgm:pt>
    <dgm:pt modelId="{161953FF-685A-4EC5-BE2C-5FE31087D546}" type="sibTrans" cxnId="{A600B1D4-E1D2-4E64-92D4-EF86607C0594}">
      <dgm:prSet/>
      <dgm:spPr/>
      <dgm:t>
        <a:bodyPr/>
        <a:lstStyle/>
        <a:p>
          <a:endParaRPr lang="en-US"/>
        </a:p>
      </dgm:t>
    </dgm:pt>
    <dgm:pt modelId="{A162D0CA-80FF-4AAF-A3CD-A5AF11A130DA}">
      <dgm:prSet/>
      <dgm:spPr/>
      <dgm:t>
        <a:bodyPr/>
        <a:lstStyle/>
        <a:p>
          <a:r>
            <a:rPr lang="en-US" sz="2200" dirty="0"/>
            <a:t>Update/re-screen if: </a:t>
          </a:r>
        </a:p>
      </dgm:t>
    </dgm:pt>
    <dgm:pt modelId="{3094DC53-1DB2-458F-9F94-8AB55291A142}" type="parTrans" cxnId="{A32D1CD7-3902-49E7-94AB-EB12081BFF42}">
      <dgm:prSet/>
      <dgm:spPr/>
      <dgm:t>
        <a:bodyPr/>
        <a:lstStyle/>
        <a:p>
          <a:endParaRPr lang="en-US"/>
        </a:p>
      </dgm:t>
    </dgm:pt>
    <dgm:pt modelId="{1982FA37-5DDB-4A6E-8CFA-4F18095CA705}" type="sibTrans" cxnId="{A32D1CD7-3902-49E7-94AB-EB12081BFF42}">
      <dgm:prSet/>
      <dgm:spPr/>
      <dgm:t>
        <a:bodyPr/>
        <a:lstStyle/>
        <a:p>
          <a:endParaRPr lang="en-US"/>
        </a:p>
      </dgm:t>
    </dgm:pt>
    <dgm:pt modelId="{77F3484D-3E47-4F8C-9F7B-6DFC59BAFC7C}">
      <dgm:prSet custT="1"/>
      <dgm:spPr/>
      <dgm:t>
        <a:bodyPr/>
        <a:lstStyle/>
        <a:p>
          <a:pPr>
            <a:tabLst/>
          </a:pPr>
          <a:r>
            <a:rPr lang="en-US" sz="2000" dirty="0"/>
            <a:t>Questions 1-5 unknown during initial screen</a:t>
          </a:r>
        </a:p>
      </dgm:t>
    </dgm:pt>
    <dgm:pt modelId="{C8FC8BA4-ABA2-4E5D-90C1-E378BB3C8786}" type="parTrans" cxnId="{D8433BE8-4D93-4324-B053-AE436F005662}">
      <dgm:prSet/>
      <dgm:spPr/>
      <dgm:t>
        <a:bodyPr/>
        <a:lstStyle/>
        <a:p>
          <a:endParaRPr lang="en-US"/>
        </a:p>
      </dgm:t>
    </dgm:pt>
    <dgm:pt modelId="{8D7C6D06-4E59-4247-BE44-A2B1C5E4501C}" type="sibTrans" cxnId="{D8433BE8-4D93-4324-B053-AE436F005662}">
      <dgm:prSet/>
      <dgm:spPr/>
      <dgm:t>
        <a:bodyPr/>
        <a:lstStyle/>
        <a:p>
          <a:endParaRPr lang="en-US"/>
        </a:p>
      </dgm:t>
    </dgm:pt>
    <dgm:pt modelId="{7558204B-F654-4E0C-88D9-B4A90F88139C}">
      <dgm:prSet custT="1"/>
      <dgm:spPr/>
      <dgm:t>
        <a:bodyPr/>
        <a:lstStyle/>
        <a:p>
          <a:r>
            <a:rPr lang="en-US" sz="2000" dirty="0"/>
            <a:t>Post-Pregnancy Questions 1-7 were unknown during initial screen</a:t>
          </a:r>
        </a:p>
      </dgm:t>
    </dgm:pt>
    <dgm:pt modelId="{2F41FD3E-9D82-4087-B2E2-F7B58E604530}" type="sibTrans" cxnId="{AE246064-F9BE-4D79-A73A-E7E90D406751}">
      <dgm:prSet/>
      <dgm:spPr/>
      <dgm:t>
        <a:bodyPr/>
        <a:lstStyle/>
        <a:p>
          <a:endParaRPr lang="en-US"/>
        </a:p>
      </dgm:t>
    </dgm:pt>
    <dgm:pt modelId="{72D137E7-9B6F-4980-96FE-9D12427FB14C}" type="parTrans" cxnId="{AE246064-F9BE-4D79-A73A-E7E90D406751}">
      <dgm:prSet/>
      <dgm:spPr/>
      <dgm:t>
        <a:bodyPr/>
        <a:lstStyle/>
        <a:p>
          <a:endParaRPr lang="en-US"/>
        </a:p>
      </dgm:t>
    </dgm:pt>
    <dgm:pt modelId="{DF92F52E-E45C-4133-9CE7-DA87D9A2A9C7}">
      <dgm:prSet custT="1"/>
      <dgm:spPr/>
      <dgm:t>
        <a:bodyPr/>
        <a:lstStyle/>
        <a:p>
          <a:endParaRPr lang="en-US" sz="2200" dirty="0"/>
        </a:p>
      </dgm:t>
    </dgm:pt>
    <dgm:pt modelId="{65568248-6B2F-4FAF-97F5-1C9D2037ED5A}" type="parTrans" cxnId="{DF9B3789-EF61-4C21-A3E7-55F5608A7B68}">
      <dgm:prSet/>
      <dgm:spPr/>
      <dgm:t>
        <a:bodyPr/>
        <a:lstStyle/>
        <a:p>
          <a:endParaRPr lang="en-US"/>
        </a:p>
      </dgm:t>
    </dgm:pt>
    <dgm:pt modelId="{F6ED3506-07E0-411A-B431-F2309B351B66}" type="sibTrans" cxnId="{DF9B3789-EF61-4C21-A3E7-55F5608A7B68}">
      <dgm:prSet/>
      <dgm:spPr/>
      <dgm:t>
        <a:bodyPr/>
        <a:lstStyle/>
        <a:p>
          <a:endParaRPr lang="en-US"/>
        </a:p>
      </dgm:t>
    </dgm:pt>
    <dgm:pt modelId="{AA6A78EF-8C1D-4642-A823-9DCB73E92A60}" type="pres">
      <dgm:prSet presAssocID="{7782E0E5-A5DB-4A24-A2B8-E9E0D584B773}" presName="Name0" presStyleCnt="0">
        <dgm:presLayoutVars>
          <dgm:dir/>
          <dgm:animLvl val="lvl"/>
          <dgm:resizeHandles val="exact"/>
        </dgm:presLayoutVars>
      </dgm:prSet>
      <dgm:spPr/>
    </dgm:pt>
    <dgm:pt modelId="{2AA9A593-ABCC-4709-A055-51EC3D54D7A5}" type="pres">
      <dgm:prSet presAssocID="{E961C4E6-2817-4FAE-AA6A-ABF032C66C52}" presName="composite" presStyleCnt="0"/>
      <dgm:spPr/>
    </dgm:pt>
    <dgm:pt modelId="{1B7C339C-3A9C-4930-B46D-7158786C3562}" type="pres">
      <dgm:prSet presAssocID="{E961C4E6-2817-4FAE-AA6A-ABF032C66C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CBC01D2-BFB2-4A8B-9F1D-4C1E83CD248C}" type="pres">
      <dgm:prSet presAssocID="{E961C4E6-2817-4FAE-AA6A-ABF032C66C52}" presName="desTx" presStyleLbl="alignAccFollowNode1" presStyleIdx="0" presStyleCnt="2">
        <dgm:presLayoutVars>
          <dgm:bulletEnabled val="1"/>
        </dgm:presLayoutVars>
      </dgm:prSet>
      <dgm:spPr/>
    </dgm:pt>
    <dgm:pt modelId="{3E353039-F122-4CBC-B08A-3A05B70C586F}" type="pres">
      <dgm:prSet presAssocID="{57E4C7DD-BC2E-4342-A9B0-CA50949E5300}" presName="space" presStyleCnt="0"/>
      <dgm:spPr/>
    </dgm:pt>
    <dgm:pt modelId="{944BE8C5-D4B9-4AB4-8205-DB64E6384755}" type="pres">
      <dgm:prSet presAssocID="{410C1E84-50F8-41DD-A500-5F2A6596786E}" presName="composite" presStyleCnt="0"/>
      <dgm:spPr/>
    </dgm:pt>
    <dgm:pt modelId="{F2D05744-B33B-4AFF-A702-CCAAE1659212}" type="pres">
      <dgm:prSet presAssocID="{410C1E84-50F8-41DD-A500-5F2A659678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F535ED1-6F9E-4901-AF01-0E131C9344DC}" type="pres">
      <dgm:prSet presAssocID="{410C1E84-50F8-41DD-A500-5F2A6596786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1A39302-CF6D-480D-A1A5-828D455CD276}" type="presOf" srcId="{51C53B4B-8405-491A-8EDE-619BFF0A4880}" destId="{4CBC01D2-BFB2-4A8B-9F1D-4C1E83CD248C}" srcOrd="0" destOrd="0" presId="urn:microsoft.com/office/officeart/2005/8/layout/hList1"/>
    <dgm:cxn modelId="{B2375410-3449-4E3E-B133-47D20750E5FC}" srcId="{7782E0E5-A5DB-4A24-A2B8-E9E0D584B773}" destId="{410C1E84-50F8-41DD-A500-5F2A6596786E}" srcOrd="1" destOrd="0" parTransId="{1E2304BC-A41F-4E58-BB55-BE0DD56AF780}" sibTransId="{BAAB5D23-ABFE-446B-BECB-6C91BEA86BFB}"/>
    <dgm:cxn modelId="{1A548B17-602F-4397-846F-522C772E01EE}" type="presOf" srcId="{E961C4E6-2817-4FAE-AA6A-ABF032C66C52}" destId="{1B7C339C-3A9C-4930-B46D-7158786C3562}" srcOrd="0" destOrd="0" presId="urn:microsoft.com/office/officeart/2005/8/layout/hList1"/>
    <dgm:cxn modelId="{8A502528-73F6-4391-80BB-5E86348E2ACA}" type="presOf" srcId="{22A559A3-7DE9-4C2B-90DB-5EDC92D2C974}" destId="{4F535ED1-6F9E-4901-AF01-0E131C9344DC}" srcOrd="0" destOrd="0" presId="urn:microsoft.com/office/officeart/2005/8/layout/hList1"/>
    <dgm:cxn modelId="{EC43CA28-A838-4529-8436-43758DAB26B2}" type="presOf" srcId="{DF92F52E-E45C-4133-9CE7-DA87D9A2A9C7}" destId="{4F535ED1-6F9E-4901-AF01-0E131C9344DC}" srcOrd="0" destOrd="3" presId="urn:microsoft.com/office/officeart/2005/8/layout/hList1"/>
    <dgm:cxn modelId="{15A5B52C-FBF2-4C7B-B6C7-266D258EBCA4}" type="presOf" srcId="{7558204B-F654-4E0C-88D9-B4A90F88139C}" destId="{4F535ED1-6F9E-4901-AF01-0E131C9344DC}" srcOrd="0" destOrd="6" presId="urn:microsoft.com/office/officeart/2005/8/layout/hList1"/>
    <dgm:cxn modelId="{8377B92C-0AE6-4D0E-862D-0FA1B5594A8B}" type="presOf" srcId="{77F3484D-3E47-4F8C-9F7B-6DFC59BAFC7C}" destId="{4F535ED1-6F9E-4901-AF01-0E131C9344DC}" srcOrd="0" destOrd="5" presId="urn:microsoft.com/office/officeart/2005/8/layout/hList1"/>
    <dgm:cxn modelId="{DBB1C15F-8607-41BA-83FA-FDA0AA87D02F}" type="presOf" srcId="{A162D0CA-80FF-4AAF-A3CD-A5AF11A130DA}" destId="{4F535ED1-6F9E-4901-AF01-0E131C9344DC}" srcOrd="0" destOrd="4" presId="urn:microsoft.com/office/officeart/2005/8/layout/hList1"/>
    <dgm:cxn modelId="{AE246064-F9BE-4D79-A73A-E7E90D406751}" srcId="{A162D0CA-80FF-4AAF-A3CD-A5AF11A130DA}" destId="{7558204B-F654-4E0C-88D9-B4A90F88139C}" srcOrd="1" destOrd="0" parTransId="{72D137E7-9B6F-4980-96FE-9D12427FB14C}" sibTransId="{2F41FD3E-9D82-4087-B2E2-F7B58E604530}"/>
    <dgm:cxn modelId="{40C6E34A-D10C-4B80-B2B3-A6DE3021EB33}" srcId="{E961C4E6-2817-4FAE-AA6A-ABF032C66C52}" destId="{51C53B4B-8405-491A-8EDE-619BFF0A4880}" srcOrd="0" destOrd="0" parTransId="{11F59685-DD07-41AC-8C5C-8461CC817AF6}" sibTransId="{668DE1D5-37D4-4C76-97F9-71BAE23FF95B}"/>
    <dgm:cxn modelId="{2A6E6F5A-2997-409C-BB79-1A296653EA5F}" srcId="{410C1E84-50F8-41DD-A500-5F2A6596786E}" destId="{22A559A3-7DE9-4C2B-90DB-5EDC92D2C974}" srcOrd="0" destOrd="0" parTransId="{059177A6-18FE-49AA-AD6F-E390A1693411}" sibTransId="{3A6853E6-7A60-4B9A-8F26-71E68F9F013B}"/>
    <dgm:cxn modelId="{E0E7157D-B671-474D-8933-5089B0F81EA6}" srcId="{7782E0E5-A5DB-4A24-A2B8-E9E0D584B773}" destId="{E961C4E6-2817-4FAE-AA6A-ABF032C66C52}" srcOrd="0" destOrd="0" parTransId="{18331422-98A9-4A90-8DEE-06C923092F66}" sibTransId="{57E4C7DD-BC2E-4342-A9B0-CA50949E5300}"/>
    <dgm:cxn modelId="{25BA3B80-80FB-47FF-B2B3-37CA288CAB86}" type="presOf" srcId="{7782E0E5-A5DB-4A24-A2B8-E9E0D584B773}" destId="{AA6A78EF-8C1D-4642-A823-9DCB73E92A60}" srcOrd="0" destOrd="0" presId="urn:microsoft.com/office/officeart/2005/8/layout/hList1"/>
    <dgm:cxn modelId="{12B49C88-9A2F-4D01-8C10-92F3AA596718}" type="presOf" srcId="{410C1E84-50F8-41DD-A500-5F2A6596786E}" destId="{F2D05744-B33B-4AFF-A702-CCAAE1659212}" srcOrd="0" destOrd="0" presId="urn:microsoft.com/office/officeart/2005/8/layout/hList1"/>
    <dgm:cxn modelId="{DF9B3789-EF61-4C21-A3E7-55F5608A7B68}" srcId="{410C1E84-50F8-41DD-A500-5F2A6596786E}" destId="{DF92F52E-E45C-4133-9CE7-DA87D9A2A9C7}" srcOrd="3" destOrd="0" parTransId="{65568248-6B2F-4FAF-97F5-1C9D2037ED5A}" sibTransId="{F6ED3506-07E0-411A-B431-F2309B351B66}"/>
    <dgm:cxn modelId="{16C9CD89-44F5-4D38-BA8D-A7138A02087F}" type="presOf" srcId="{D5A2FD05-1007-47C1-ACB1-171D2F547744}" destId="{4F535ED1-6F9E-4901-AF01-0E131C9344DC}" srcOrd="0" destOrd="1" presId="urn:microsoft.com/office/officeart/2005/8/layout/hList1"/>
    <dgm:cxn modelId="{959D0DCB-82C0-409B-BA48-1C1811F6F85C}" srcId="{410C1E84-50F8-41DD-A500-5F2A6596786E}" destId="{D5A2FD05-1007-47C1-ACB1-171D2F547744}" srcOrd="1" destOrd="0" parTransId="{9AB2A880-48DD-446F-92A2-062124EA0CCB}" sibTransId="{17AE1C48-C800-4B6C-A4B9-4B08AE8FA7E2}"/>
    <dgm:cxn modelId="{A600B1D4-E1D2-4E64-92D4-EF86607C0594}" srcId="{410C1E84-50F8-41DD-A500-5F2A6596786E}" destId="{0C5EC139-1EE3-405C-A5F6-0AC5C857DD1F}" srcOrd="2" destOrd="0" parTransId="{E3B99703-E87E-4DC4-AB42-8DAFE9F80D53}" sibTransId="{161953FF-685A-4EC5-BE2C-5FE31087D546}"/>
    <dgm:cxn modelId="{A32D1CD7-3902-49E7-94AB-EB12081BFF42}" srcId="{410C1E84-50F8-41DD-A500-5F2A6596786E}" destId="{A162D0CA-80FF-4AAF-A3CD-A5AF11A130DA}" srcOrd="4" destOrd="0" parTransId="{3094DC53-1DB2-458F-9F94-8AB55291A142}" sibTransId="{1982FA37-5DDB-4A6E-8CFA-4F18095CA705}"/>
    <dgm:cxn modelId="{AD34DEDB-8103-43F0-A149-29F0C7FEC503}" type="presOf" srcId="{0C5EC139-1EE3-405C-A5F6-0AC5C857DD1F}" destId="{4F535ED1-6F9E-4901-AF01-0E131C9344DC}" srcOrd="0" destOrd="2" presId="urn:microsoft.com/office/officeart/2005/8/layout/hList1"/>
    <dgm:cxn modelId="{D8433BE8-4D93-4324-B053-AE436F005662}" srcId="{A162D0CA-80FF-4AAF-A3CD-A5AF11A130DA}" destId="{77F3484D-3E47-4F8C-9F7B-6DFC59BAFC7C}" srcOrd="0" destOrd="0" parTransId="{C8FC8BA4-ABA2-4E5D-90C1-E378BB3C8786}" sibTransId="{8D7C6D06-4E59-4247-BE44-A2B1C5E4501C}"/>
    <dgm:cxn modelId="{904066E6-171A-4ADC-B93B-43B994EE42CA}" type="presParOf" srcId="{AA6A78EF-8C1D-4642-A823-9DCB73E92A60}" destId="{2AA9A593-ABCC-4709-A055-51EC3D54D7A5}" srcOrd="0" destOrd="0" presId="urn:microsoft.com/office/officeart/2005/8/layout/hList1"/>
    <dgm:cxn modelId="{12F8507F-5C8F-4F0F-8FD4-3571E9B70647}" type="presParOf" srcId="{2AA9A593-ABCC-4709-A055-51EC3D54D7A5}" destId="{1B7C339C-3A9C-4930-B46D-7158786C3562}" srcOrd="0" destOrd="0" presId="urn:microsoft.com/office/officeart/2005/8/layout/hList1"/>
    <dgm:cxn modelId="{FD8F660B-05DB-4DC1-9E82-40CDD4E26401}" type="presParOf" srcId="{2AA9A593-ABCC-4709-A055-51EC3D54D7A5}" destId="{4CBC01D2-BFB2-4A8B-9F1D-4C1E83CD248C}" srcOrd="1" destOrd="0" presId="urn:microsoft.com/office/officeart/2005/8/layout/hList1"/>
    <dgm:cxn modelId="{A178265C-535B-4465-AD7D-8A478CA60153}" type="presParOf" srcId="{AA6A78EF-8C1D-4642-A823-9DCB73E92A60}" destId="{3E353039-F122-4CBC-B08A-3A05B70C586F}" srcOrd="1" destOrd="0" presId="urn:microsoft.com/office/officeart/2005/8/layout/hList1"/>
    <dgm:cxn modelId="{95B3CB18-1FB4-4708-873F-53445555FC5D}" type="presParOf" srcId="{AA6A78EF-8C1D-4642-A823-9DCB73E92A60}" destId="{944BE8C5-D4B9-4AB4-8205-DB64E6384755}" srcOrd="2" destOrd="0" presId="urn:microsoft.com/office/officeart/2005/8/layout/hList1"/>
    <dgm:cxn modelId="{F7B0DFEA-E1BB-4325-A9F7-C5973E66E20F}" type="presParOf" srcId="{944BE8C5-D4B9-4AB4-8205-DB64E6384755}" destId="{F2D05744-B33B-4AFF-A702-CCAAE1659212}" srcOrd="0" destOrd="0" presId="urn:microsoft.com/office/officeart/2005/8/layout/hList1"/>
    <dgm:cxn modelId="{A2B4B9E3-B6C4-436A-AA93-1C397A01286E}" type="presParOf" srcId="{944BE8C5-D4B9-4AB4-8205-DB64E6384755}" destId="{4F535ED1-6F9E-4901-AF01-0E131C9344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826289-AD6F-45B2-B9FF-0FBBBFEA94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C84F4C-3A65-44E4-A854-7984FFF2CB52}">
      <dgm:prSet phldrT="[Text]" custT="1"/>
      <dgm:spPr/>
      <dgm:t>
        <a:bodyPr/>
        <a:lstStyle/>
        <a:p>
          <a:r>
            <a:rPr lang="en-US" sz="3600" dirty="0"/>
            <a:t>Who to Screen</a:t>
          </a:r>
        </a:p>
      </dgm:t>
    </dgm:pt>
    <dgm:pt modelId="{A465254F-B852-43FD-B71A-32136026C8E1}" type="parTrans" cxnId="{4FB89489-69FE-460E-8ADA-A765567993F0}">
      <dgm:prSet/>
      <dgm:spPr/>
      <dgm:t>
        <a:bodyPr/>
        <a:lstStyle/>
        <a:p>
          <a:endParaRPr lang="en-US"/>
        </a:p>
      </dgm:t>
    </dgm:pt>
    <dgm:pt modelId="{D2A8CC41-9054-4681-A435-0C1D79CFF094}" type="sibTrans" cxnId="{4FB89489-69FE-460E-8ADA-A765567993F0}">
      <dgm:prSet/>
      <dgm:spPr/>
      <dgm:t>
        <a:bodyPr/>
        <a:lstStyle/>
        <a:p>
          <a:endParaRPr lang="en-US"/>
        </a:p>
      </dgm:t>
    </dgm:pt>
    <dgm:pt modelId="{1AAF51EE-0CA7-458E-B753-51F8973E7007}">
      <dgm:prSet phldrT="[Text]" custT="1"/>
      <dgm:spPr/>
      <dgm:t>
        <a:bodyPr/>
        <a:lstStyle/>
        <a:p>
          <a:r>
            <a:rPr lang="en-US" sz="2400" dirty="0"/>
            <a:t>All CM/CC pts with enrolled children</a:t>
          </a:r>
        </a:p>
      </dgm:t>
    </dgm:pt>
    <dgm:pt modelId="{5929475A-EB82-4FEE-B9EE-B3D28ED731EF}" type="parTrans" cxnId="{35BF0531-5885-41D3-8D99-90E3233EAC99}">
      <dgm:prSet/>
      <dgm:spPr/>
      <dgm:t>
        <a:bodyPr/>
        <a:lstStyle/>
        <a:p>
          <a:endParaRPr lang="en-US"/>
        </a:p>
      </dgm:t>
    </dgm:pt>
    <dgm:pt modelId="{BB20BF98-BF88-4C93-819E-A5BB27A03666}" type="sibTrans" cxnId="{35BF0531-5885-41D3-8D99-90E3233EAC99}">
      <dgm:prSet/>
      <dgm:spPr/>
      <dgm:t>
        <a:bodyPr/>
        <a:lstStyle/>
        <a:p>
          <a:endParaRPr lang="en-US"/>
        </a:p>
      </dgm:t>
    </dgm:pt>
    <dgm:pt modelId="{D25870B2-DC5F-4AC0-84BE-8A67D5737644}">
      <dgm:prSet phldrT="[Text]" custT="1"/>
      <dgm:spPr/>
      <dgm:t>
        <a:bodyPr/>
        <a:lstStyle/>
        <a:p>
          <a:r>
            <a:rPr lang="en-US" sz="3600" dirty="0"/>
            <a:t>When to Screen</a:t>
          </a:r>
        </a:p>
      </dgm:t>
    </dgm:pt>
    <dgm:pt modelId="{79703104-173C-4629-87FE-19FFD2651DCE}" type="parTrans" cxnId="{501EE340-6C17-4ED7-B3EC-1B531D659F66}">
      <dgm:prSet/>
      <dgm:spPr/>
      <dgm:t>
        <a:bodyPr/>
        <a:lstStyle/>
        <a:p>
          <a:endParaRPr lang="en-US"/>
        </a:p>
      </dgm:t>
    </dgm:pt>
    <dgm:pt modelId="{74D3F12F-3AB0-472D-A8C7-E3117C57D939}" type="sibTrans" cxnId="{501EE340-6C17-4ED7-B3EC-1B531D659F66}">
      <dgm:prSet/>
      <dgm:spPr/>
      <dgm:t>
        <a:bodyPr/>
        <a:lstStyle/>
        <a:p>
          <a:endParaRPr lang="en-US"/>
        </a:p>
      </dgm:t>
    </dgm:pt>
    <dgm:pt modelId="{C5E3E21E-FB39-45C2-B074-0751A529AFDE}">
      <dgm:prSet phldrT="[Text]" custT="1"/>
      <dgm:spPr/>
      <dgm:t>
        <a:bodyPr/>
        <a:lstStyle/>
        <a:p>
          <a:r>
            <a:rPr lang="en-US" sz="2400" b="0" dirty="0"/>
            <a:t>At enrollment</a:t>
          </a:r>
        </a:p>
      </dgm:t>
    </dgm:pt>
    <dgm:pt modelId="{9200CBFA-BCE6-4CA1-94D0-556E23701A80}" type="parTrans" cxnId="{AA67A7F9-AAE3-4ABD-9F3C-B476B66D39AC}">
      <dgm:prSet/>
      <dgm:spPr/>
      <dgm:t>
        <a:bodyPr/>
        <a:lstStyle/>
        <a:p>
          <a:endParaRPr lang="en-US"/>
        </a:p>
      </dgm:t>
    </dgm:pt>
    <dgm:pt modelId="{930D8DA0-66EB-4F87-81DE-3AF7AE28AF4C}" type="sibTrans" cxnId="{AA67A7F9-AAE3-4ABD-9F3C-B476B66D39AC}">
      <dgm:prSet/>
      <dgm:spPr/>
      <dgm:t>
        <a:bodyPr/>
        <a:lstStyle/>
        <a:p>
          <a:endParaRPr lang="en-US"/>
        </a:p>
      </dgm:t>
    </dgm:pt>
    <dgm:pt modelId="{79B52526-89E3-4581-8C41-A4CD0818ED26}">
      <dgm:prSet custT="1"/>
      <dgm:spPr/>
      <dgm:t>
        <a:bodyPr/>
        <a:lstStyle/>
        <a:p>
          <a:r>
            <a:rPr lang="en-US" sz="2400" dirty="0"/>
            <a:t>All caregivers of enrolled children (“Other adults”)</a:t>
          </a:r>
        </a:p>
      </dgm:t>
    </dgm:pt>
    <dgm:pt modelId="{F4995E17-280D-4B81-B773-789AEB6D28FF}" type="parTrans" cxnId="{005CCFA0-4446-4337-B08B-716DD72AB74D}">
      <dgm:prSet/>
      <dgm:spPr/>
      <dgm:t>
        <a:bodyPr/>
        <a:lstStyle/>
        <a:p>
          <a:endParaRPr lang="en-US"/>
        </a:p>
      </dgm:t>
    </dgm:pt>
    <dgm:pt modelId="{BE8C4957-5E0B-4181-B442-09166F7CA312}" type="sibTrans" cxnId="{005CCFA0-4446-4337-B08B-716DD72AB74D}">
      <dgm:prSet/>
      <dgm:spPr/>
      <dgm:t>
        <a:bodyPr/>
        <a:lstStyle/>
        <a:p>
          <a:endParaRPr lang="en-US"/>
        </a:p>
      </dgm:t>
    </dgm:pt>
    <dgm:pt modelId="{BFA7CFEC-178E-42C3-A09D-F4830FB0E74E}">
      <dgm:prSet phldrT="[Text]" custT="1"/>
      <dgm:spPr/>
      <dgm:t>
        <a:bodyPr/>
        <a:lstStyle/>
        <a:p>
          <a:r>
            <a:rPr lang="en-US" sz="2400" b="0" dirty="0"/>
            <a:t>When child is born</a:t>
          </a:r>
          <a:endParaRPr lang="en-US" sz="2400" dirty="0"/>
        </a:p>
      </dgm:t>
    </dgm:pt>
    <dgm:pt modelId="{0F0EBE42-653E-4B71-90CA-BE1817FBD661}" type="parTrans" cxnId="{9340D2FF-2F35-4887-9BF3-74C9F815C51C}">
      <dgm:prSet/>
      <dgm:spPr/>
      <dgm:t>
        <a:bodyPr/>
        <a:lstStyle/>
        <a:p>
          <a:endParaRPr lang="en-US"/>
        </a:p>
      </dgm:t>
    </dgm:pt>
    <dgm:pt modelId="{8D635D8B-7801-41A0-A716-F0D82E33A152}" type="sibTrans" cxnId="{9340D2FF-2F35-4887-9BF3-74C9F815C51C}">
      <dgm:prSet/>
      <dgm:spPr/>
      <dgm:t>
        <a:bodyPr/>
        <a:lstStyle/>
        <a:p>
          <a:endParaRPr lang="en-US"/>
        </a:p>
      </dgm:t>
    </dgm:pt>
    <dgm:pt modelId="{FEB41D31-7D9C-4839-8961-C7D16453292A}">
      <dgm:prSet phldrT="[Text]" custT="1"/>
      <dgm:spPr/>
      <dgm:t>
        <a:bodyPr/>
        <a:lstStyle/>
        <a:p>
          <a:r>
            <a:rPr lang="en-US" sz="2400" dirty="0"/>
            <a:t>If pt is pregnant at the time of enrollment</a:t>
          </a:r>
        </a:p>
      </dgm:t>
    </dgm:pt>
    <dgm:pt modelId="{A2F54BB1-378C-4CF5-9DBA-75AB71075690}" type="parTrans" cxnId="{9B582C4B-4E19-49F8-BCA2-9CF8A5AC4C86}">
      <dgm:prSet/>
      <dgm:spPr/>
      <dgm:t>
        <a:bodyPr/>
        <a:lstStyle/>
        <a:p>
          <a:endParaRPr lang="en-US"/>
        </a:p>
      </dgm:t>
    </dgm:pt>
    <dgm:pt modelId="{9C64B85F-E80B-458C-9228-79E0534CC9E5}" type="sibTrans" cxnId="{9B582C4B-4E19-49F8-BCA2-9CF8A5AC4C86}">
      <dgm:prSet/>
      <dgm:spPr/>
      <dgm:t>
        <a:bodyPr/>
        <a:lstStyle/>
        <a:p>
          <a:endParaRPr lang="en-US"/>
        </a:p>
      </dgm:t>
    </dgm:pt>
    <dgm:pt modelId="{B39F8415-619E-46FC-8B30-2263A71DDD0E}" type="pres">
      <dgm:prSet presAssocID="{AB826289-AD6F-45B2-B9FF-0FBBBFEA94AB}" presName="Name0" presStyleCnt="0">
        <dgm:presLayoutVars>
          <dgm:dir/>
          <dgm:animLvl val="lvl"/>
          <dgm:resizeHandles val="exact"/>
        </dgm:presLayoutVars>
      </dgm:prSet>
      <dgm:spPr/>
    </dgm:pt>
    <dgm:pt modelId="{5FCE1429-D7BF-4230-9928-0170DF09C79F}" type="pres">
      <dgm:prSet presAssocID="{71C84F4C-3A65-44E4-A854-7984FFF2CB52}" presName="composite" presStyleCnt="0"/>
      <dgm:spPr/>
    </dgm:pt>
    <dgm:pt modelId="{EF32D050-4F02-4B2E-B0C0-CBB22551C499}" type="pres">
      <dgm:prSet presAssocID="{71C84F4C-3A65-44E4-A854-7984FFF2CB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B94BF59-679E-4A4C-A51A-3CF1004204C4}" type="pres">
      <dgm:prSet presAssocID="{71C84F4C-3A65-44E4-A854-7984FFF2CB52}" presName="desTx" presStyleLbl="alignAccFollowNode1" presStyleIdx="0" presStyleCnt="2">
        <dgm:presLayoutVars>
          <dgm:bulletEnabled val="1"/>
        </dgm:presLayoutVars>
      </dgm:prSet>
      <dgm:spPr/>
    </dgm:pt>
    <dgm:pt modelId="{A669E3E2-381E-431D-A3D7-FB21DF33FC44}" type="pres">
      <dgm:prSet presAssocID="{D2A8CC41-9054-4681-A435-0C1D79CFF094}" presName="space" presStyleCnt="0"/>
      <dgm:spPr/>
    </dgm:pt>
    <dgm:pt modelId="{A5406715-FAC5-47C1-9B33-CA5CB4391FD9}" type="pres">
      <dgm:prSet presAssocID="{D25870B2-DC5F-4AC0-84BE-8A67D5737644}" presName="composite" presStyleCnt="0"/>
      <dgm:spPr/>
    </dgm:pt>
    <dgm:pt modelId="{8DD3CB92-4C10-49D1-8570-8E3E24B8C234}" type="pres">
      <dgm:prSet presAssocID="{D25870B2-DC5F-4AC0-84BE-8A67D573764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13C1CB4-1479-4123-8133-C6DB6E5F9479}" type="pres">
      <dgm:prSet presAssocID="{D25870B2-DC5F-4AC0-84BE-8A67D573764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5BF0531-5885-41D3-8D99-90E3233EAC99}" srcId="{71C84F4C-3A65-44E4-A854-7984FFF2CB52}" destId="{1AAF51EE-0CA7-458E-B753-51F8973E7007}" srcOrd="0" destOrd="0" parTransId="{5929475A-EB82-4FEE-B9EE-B3D28ED731EF}" sibTransId="{BB20BF98-BF88-4C93-819E-A5BB27A03666}"/>
    <dgm:cxn modelId="{F5468236-BD50-4494-8A55-1711D4AAFFD0}" type="presOf" srcId="{BFA7CFEC-178E-42C3-A09D-F4830FB0E74E}" destId="{013C1CB4-1479-4123-8133-C6DB6E5F9479}" srcOrd="0" destOrd="1" presId="urn:microsoft.com/office/officeart/2005/8/layout/hList1"/>
    <dgm:cxn modelId="{501EE340-6C17-4ED7-B3EC-1B531D659F66}" srcId="{AB826289-AD6F-45B2-B9FF-0FBBBFEA94AB}" destId="{D25870B2-DC5F-4AC0-84BE-8A67D5737644}" srcOrd="1" destOrd="0" parTransId="{79703104-173C-4629-87FE-19FFD2651DCE}" sibTransId="{74D3F12F-3AB0-472D-A8C7-E3117C57D939}"/>
    <dgm:cxn modelId="{9B582C4B-4E19-49F8-BCA2-9CF8A5AC4C86}" srcId="{BFA7CFEC-178E-42C3-A09D-F4830FB0E74E}" destId="{FEB41D31-7D9C-4839-8961-C7D16453292A}" srcOrd="0" destOrd="0" parTransId="{A2F54BB1-378C-4CF5-9DBA-75AB71075690}" sibTransId="{9C64B85F-E80B-458C-9228-79E0534CC9E5}"/>
    <dgm:cxn modelId="{4E835958-C2EC-4EC5-9DFC-086A39E1BE16}" type="presOf" srcId="{79B52526-89E3-4581-8C41-A4CD0818ED26}" destId="{CB94BF59-679E-4A4C-A51A-3CF1004204C4}" srcOrd="0" destOrd="1" presId="urn:microsoft.com/office/officeart/2005/8/layout/hList1"/>
    <dgm:cxn modelId="{DD3D4F59-2E92-49D1-AF77-2300ADD4C72F}" type="presOf" srcId="{FEB41D31-7D9C-4839-8961-C7D16453292A}" destId="{013C1CB4-1479-4123-8133-C6DB6E5F9479}" srcOrd="0" destOrd="2" presId="urn:microsoft.com/office/officeart/2005/8/layout/hList1"/>
    <dgm:cxn modelId="{4FB89489-69FE-460E-8ADA-A765567993F0}" srcId="{AB826289-AD6F-45B2-B9FF-0FBBBFEA94AB}" destId="{71C84F4C-3A65-44E4-A854-7984FFF2CB52}" srcOrd="0" destOrd="0" parTransId="{A465254F-B852-43FD-B71A-32136026C8E1}" sibTransId="{D2A8CC41-9054-4681-A435-0C1D79CFF094}"/>
    <dgm:cxn modelId="{DCE1668F-110D-4403-B640-5C101F1C7EE7}" type="presOf" srcId="{71C84F4C-3A65-44E4-A854-7984FFF2CB52}" destId="{EF32D050-4F02-4B2E-B0C0-CBB22551C499}" srcOrd="0" destOrd="0" presId="urn:microsoft.com/office/officeart/2005/8/layout/hList1"/>
    <dgm:cxn modelId="{3BC7119F-6033-4222-8286-A46E41D7E85F}" type="presOf" srcId="{D25870B2-DC5F-4AC0-84BE-8A67D5737644}" destId="{8DD3CB92-4C10-49D1-8570-8E3E24B8C234}" srcOrd="0" destOrd="0" presId="urn:microsoft.com/office/officeart/2005/8/layout/hList1"/>
    <dgm:cxn modelId="{1F7F67A0-1A50-49A9-9CEC-351EE66407CC}" type="presOf" srcId="{AB826289-AD6F-45B2-B9FF-0FBBBFEA94AB}" destId="{B39F8415-619E-46FC-8B30-2263A71DDD0E}" srcOrd="0" destOrd="0" presId="urn:microsoft.com/office/officeart/2005/8/layout/hList1"/>
    <dgm:cxn modelId="{005CCFA0-4446-4337-B08B-716DD72AB74D}" srcId="{71C84F4C-3A65-44E4-A854-7984FFF2CB52}" destId="{79B52526-89E3-4581-8C41-A4CD0818ED26}" srcOrd="1" destOrd="0" parTransId="{F4995E17-280D-4B81-B773-789AEB6D28FF}" sibTransId="{BE8C4957-5E0B-4181-B442-09166F7CA312}"/>
    <dgm:cxn modelId="{97430EA3-FFB6-4E18-BEAF-A1DFB8B4A979}" type="presOf" srcId="{C5E3E21E-FB39-45C2-B074-0751A529AFDE}" destId="{013C1CB4-1479-4123-8133-C6DB6E5F9479}" srcOrd="0" destOrd="0" presId="urn:microsoft.com/office/officeart/2005/8/layout/hList1"/>
    <dgm:cxn modelId="{145E65EA-021D-40F6-B4BC-33B4B84C0387}" type="presOf" srcId="{1AAF51EE-0CA7-458E-B753-51F8973E7007}" destId="{CB94BF59-679E-4A4C-A51A-3CF1004204C4}" srcOrd="0" destOrd="0" presId="urn:microsoft.com/office/officeart/2005/8/layout/hList1"/>
    <dgm:cxn modelId="{AA67A7F9-AAE3-4ABD-9F3C-B476B66D39AC}" srcId="{D25870B2-DC5F-4AC0-84BE-8A67D5737644}" destId="{C5E3E21E-FB39-45C2-B074-0751A529AFDE}" srcOrd="0" destOrd="0" parTransId="{9200CBFA-BCE6-4CA1-94D0-556E23701A80}" sibTransId="{930D8DA0-66EB-4F87-81DE-3AF7AE28AF4C}"/>
    <dgm:cxn modelId="{9340D2FF-2F35-4887-9BF3-74C9F815C51C}" srcId="{D25870B2-DC5F-4AC0-84BE-8A67D5737644}" destId="{BFA7CFEC-178E-42C3-A09D-F4830FB0E74E}" srcOrd="1" destOrd="0" parTransId="{0F0EBE42-653E-4B71-90CA-BE1817FBD661}" sibTransId="{8D635D8B-7801-41A0-A716-F0D82E33A152}"/>
    <dgm:cxn modelId="{09BA0664-7A0B-4ABD-B22F-24BA3D69B5DD}" type="presParOf" srcId="{B39F8415-619E-46FC-8B30-2263A71DDD0E}" destId="{5FCE1429-D7BF-4230-9928-0170DF09C79F}" srcOrd="0" destOrd="0" presId="urn:microsoft.com/office/officeart/2005/8/layout/hList1"/>
    <dgm:cxn modelId="{D41631FF-6715-4AF7-8578-1E2485115CCA}" type="presParOf" srcId="{5FCE1429-D7BF-4230-9928-0170DF09C79F}" destId="{EF32D050-4F02-4B2E-B0C0-CBB22551C499}" srcOrd="0" destOrd="0" presId="urn:microsoft.com/office/officeart/2005/8/layout/hList1"/>
    <dgm:cxn modelId="{5BCCA630-12B1-4BD3-9E5C-24181606FCBC}" type="presParOf" srcId="{5FCE1429-D7BF-4230-9928-0170DF09C79F}" destId="{CB94BF59-679E-4A4C-A51A-3CF1004204C4}" srcOrd="1" destOrd="0" presId="urn:microsoft.com/office/officeart/2005/8/layout/hList1"/>
    <dgm:cxn modelId="{E5094657-5C67-4C0C-BD1E-4C8E8C613EA1}" type="presParOf" srcId="{B39F8415-619E-46FC-8B30-2263A71DDD0E}" destId="{A669E3E2-381E-431D-A3D7-FB21DF33FC44}" srcOrd="1" destOrd="0" presId="urn:microsoft.com/office/officeart/2005/8/layout/hList1"/>
    <dgm:cxn modelId="{A8018F90-8069-4A5E-9AE3-D74C754C659B}" type="presParOf" srcId="{B39F8415-619E-46FC-8B30-2263A71DDD0E}" destId="{A5406715-FAC5-47C1-9B33-CA5CB4391FD9}" srcOrd="2" destOrd="0" presId="urn:microsoft.com/office/officeart/2005/8/layout/hList1"/>
    <dgm:cxn modelId="{9B7765BE-9A71-444C-9B45-8068E77EF8CF}" type="presParOf" srcId="{A5406715-FAC5-47C1-9B33-CA5CB4391FD9}" destId="{8DD3CB92-4C10-49D1-8570-8E3E24B8C234}" srcOrd="0" destOrd="0" presId="urn:microsoft.com/office/officeart/2005/8/layout/hList1"/>
    <dgm:cxn modelId="{8B95842B-AABB-4373-A8CD-A30834D28D96}" type="presParOf" srcId="{A5406715-FAC5-47C1-9B33-CA5CB4391FD9}" destId="{013C1CB4-1479-4123-8133-C6DB6E5F94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E6C94-9EA7-4491-8D06-3345C76BECF1}">
      <dsp:nvSpPr>
        <dsp:cNvPr id="0" name=""/>
        <dsp:cNvSpPr/>
      </dsp:nvSpPr>
      <dsp:spPr>
        <a:xfrm>
          <a:off x="39" y="104818"/>
          <a:ext cx="379809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Who to Screen</a:t>
          </a:r>
        </a:p>
      </dsp:txBody>
      <dsp:txXfrm>
        <a:off x="39" y="104818"/>
        <a:ext cx="3798093" cy="835200"/>
      </dsp:txXfrm>
    </dsp:sp>
    <dsp:sp modelId="{9805A5C8-11A8-4104-8987-08E3F8051A79}">
      <dsp:nvSpPr>
        <dsp:cNvPr id="0" name=""/>
        <dsp:cNvSpPr/>
      </dsp:nvSpPr>
      <dsp:spPr>
        <a:xfrm>
          <a:off x="39" y="940018"/>
          <a:ext cx="3798093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All participants and caregivers of enrolled children</a:t>
          </a:r>
        </a:p>
      </dsp:txBody>
      <dsp:txXfrm>
        <a:off x="39" y="940018"/>
        <a:ext cx="3798093" cy="3365798"/>
      </dsp:txXfrm>
    </dsp:sp>
    <dsp:sp modelId="{40DCDEDA-81C8-4927-8776-355972668D4B}">
      <dsp:nvSpPr>
        <dsp:cNvPr id="0" name=""/>
        <dsp:cNvSpPr/>
      </dsp:nvSpPr>
      <dsp:spPr>
        <a:xfrm>
          <a:off x="4329866" y="104818"/>
          <a:ext cx="379809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When to Screen</a:t>
          </a:r>
        </a:p>
      </dsp:txBody>
      <dsp:txXfrm>
        <a:off x="4329866" y="104818"/>
        <a:ext cx="3798093" cy="835200"/>
      </dsp:txXfrm>
    </dsp:sp>
    <dsp:sp modelId="{8999B560-6796-45DF-A5B3-CB78BCEB6BC5}">
      <dsp:nvSpPr>
        <dsp:cNvPr id="0" name=""/>
        <dsp:cNvSpPr/>
      </dsp:nvSpPr>
      <dsp:spPr>
        <a:xfrm>
          <a:off x="4329866" y="940018"/>
          <a:ext cx="3798093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GBE</a:t>
          </a:r>
          <a:r>
            <a:rPr lang="en-US" sz="2900" kern="1200" dirty="0"/>
            <a:t> – When individual meets participation criteria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CM/CC </a:t>
          </a:r>
          <a:r>
            <a:rPr lang="en-US" sz="2900" kern="1200" dirty="0"/>
            <a:t>– At enrollment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Other Adult </a:t>
          </a:r>
          <a:r>
            <a:rPr lang="en-US" sz="2900" kern="1200" dirty="0"/>
            <a:t>– When child is enrolled</a:t>
          </a:r>
        </a:p>
      </dsp:txBody>
      <dsp:txXfrm>
        <a:off x="4329866" y="940018"/>
        <a:ext cx="3798093" cy="3365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FAE74-B2CF-4B2C-8C8C-30917EAA5F1E}">
      <dsp:nvSpPr>
        <dsp:cNvPr id="0" name=""/>
        <dsp:cNvSpPr/>
      </dsp:nvSpPr>
      <dsp:spPr>
        <a:xfrm>
          <a:off x="42" y="13464"/>
          <a:ext cx="4022069" cy="141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Who to Screen</a:t>
          </a:r>
        </a:p>
      </dsp:txBody>
      <dsp:txXfrm>
        <a:off x="42" y="13464"/>
        <a:ext cx="4022069" cy="1411200"/>
      </dsp:txXfrm>
    </dsp:sp>
    <dsp:sp modelId="{72742CEE-94C3-4F14-96FF-AAE4F68D2500}">
      <dsp:nvSpPr>
        <dsp:cNvPr id="0" name=""/>
        <dsp:cNvSpPr/>
      </dsp:nvSpPr>
      <dsp:spPr>
        <a:xfrm>
          <a:off x="42" y="1424664"/>
          <a:ext cx="4022069" cy="27573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All CM/CC participants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Other Adults</a:t>
          </a:r>
        </a:p>
      </dsp:txBody>
      <dsp:txXfrm>
        <a:off x="42" y="1424664"/>
        <a:ext cx="4022069" cy="2757352"/>
      </dsp:txXfrm>
    </dsp:sp>
    <dsp:sp modelId="{2848265D-9B92-4314-B7A3-EF23DDE8CACD}">
      <dsp:nvSpPr>
        <dsp:cNvPr id="0" name=""/>
        <dsp:cNvSpPr/>
      </dsp:nvSpPr>
      <dsp:spPr>
        <a:xfrm>
          <a:off x="4585201" y="13464"/>
          <a:ext cx="4022069" cy="141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When to Screen</a:t>
          </a:r>
        </a:p>
      </dsp:txBody>
      <dsp:txXfrm>
        <a:off x="4585201" y="13464"/>
        <a:ext cx="4022069" cy="1411200"/>
      </dsp:txXfrm>
    </dsp:sp>
    <dsp:sp modelId="{4431C1AB-BC9E-4856-91F7-B947C8F07ADA}">
      <dsp:nvSpPr>
        <dsp:cNvPr id="0" name=""/>
        <dsp:cNvSpPr/>
      </dsp:nvSpPr>
      <dsp:spPr>
        <a:xfrm>
          <a:off x="4585201" y="1424664"/>
          <a:ext cx="4022069" cy="27573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 enrollment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Update/re-screen:</a:t>
          </a:r>
        </a:p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Becomes pregnant</a:t>
          </a:r>
        </a:p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No longer pregnant</a:t>
          </a:r>
        </a:p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1" kern="1200" dirty="0"/>
            <a:t>Enrolled child turns 6m</a:t>
          </a:r>
          <a:endParaRPr lang="en-US" sz="2400" kern="1200" dirty="0"/>
        </a:p>
        <a:p>
          <a:pPr marL="742950" lvl="2" indent="-28575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1" kern="1200" dirty="0"/>
            <a:t>Exits program</a:t>
          </a:r>
        </a:p>
      </dsp:txBody>
      <dsp:txXfrm>
        <a:off x="4585201" y="1424664"/>
        <a:ext cx="4022069" cy="2757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09E8E-92AB-426D-A4C1-B1C5F2AD9325}">
      <dsp:nvSpPr>
        <dsp:cNvPr id="0" name=""/>
        <dsp:cNvSpPr/>
      </dsp:nvSpPr>
      <dsp:spPr>
        <a:xfrm>
          <a:off x="1190753" y="3433800"/>
          <a:ext cx="6766527" cy="750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CM/CC Pts who </a:t>
          </a:r>
          <a:r>
            <a:rPr lang="en-US" sz="2400" b="1" i="1" kern="1200" dirty="0"/>
            <a:t>had</a:t>
          </a:r>
          <a:r>
            <a:rPr lang="en-US" sz="2400" b="1" i="0" kern="1200" dirty="0"/>
            <a:t> a </a:t>
          </a:r>
          <a:r>
            <a:rPr lang="en-US" sz="2400" b="1" i="0" u="sng" kern="1200" dirty="0"/>
            <a:t>live birth</a:t>
          </a:r>
          <a:endParaRPr lang="en-US" sz="2400" b="1" kern="1200" dirty="0"/>
        </a:p>
      </dsp:txBody>
      <dsp:txXfrm>
        <a:off x="1190753" y="3433800"/>
        <a:ext cx="6766527" cy="405497"/>
      </dsp:txXfrm>
    </dsp:sp>
    <dsp:sp modelId="{DE29C902-1DEB-42C9-8D0A-9555C84B7E37}">
      <dsp:nvSpPr>
        <dsp:cNvPr id="0" name=""/>
        <dsp:cNvSpPr/>
      </dsp:nvSpPr>
      <dsp:spPr>
        <a:xfrm>
          <a:off x="1190753" y="3839301"/>
          <a:ext cx="6766527" cy="34542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Previous Births</a:t>
          </a:r>
          <a:endParaRPr lang="en-US" sz="1600" b="1" kern="1200" dirty="0"/>
        </a:p>
      </dsp:txBody>
      <dsp:txXfrm>
        <a:off x="1190753" y="3839301"/>
        <a:ext cx="6766527" cy="345423"/>
      </dsp:txXfrm>
    </dsp:sp>
    <dsp:sp modelId="{6BB837FC-3A00-4EE6-A52E-CAFCAA55D220}">
      <dsp:nvSpPr>
        <dsp:cNvPr id="0" name=""/>
        <dsp:cNvSpPr/>
      </dsp:nvSpPr>
      <dsp:spPr>
        <a:xfrm rot="10800000">
          <a:off x="1190753" y="2288728"/>
          <a:ext cx="6766527" cy="1154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CM/CC Pts who are/can become pregnant</a:t>
          </a:r>
          <a:endParaRPr lang="en-US" sz="2400" b="1" kern="1200" dirty="0"/>
        </a:p>
      </dsp:txBody>
      <dsp:txXfrm rot="-10800000">
        <a:off x="1190753" y="2288728"/>
        <a:ext cx="6766527" cy="405375"/>
      </dsp:txXfrm>
    </dsp:sp>
    <dsp:sp modelId="{815AD947-E510-47B5-80D5-377B4F4DCC07}">
      <dsp:nvSpPr>
        <dsp:cNvPr id="0" name=""/>
        <dsp:cNvSpPr/>
      </dsp:nvSpPr>
      <dsp:spPr>
        <a:xfrm>
          <a:off x="1190753" y="2694104"/>
          <a:ext cx="6766527" cy="3453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Pregnancy and Childbirth History</a:t>
          </a:r>
          <a:endParaRPr lang="en-US" sz="1600" b="1" kern="1200" dirty="0"/>
        </a:p>
      </dsp:txBody>
      <dsp:txXfrm>
        <a:off x="1190753" y="2694104"/>
        <a:ext cx="6766527" cy="345320"/>
      </dsp:txXfrm>
    </dsp:sp>
    <dsp:sp modelId="{BD98A830-4FEF-4A89-847E-1EF3C129E9A8}">
      <dsp:nvSpPr>
        <dsp:cNvPr id="0" name=""/>
        <dsp:cNvSpPr/>
      </dsp:nvSpPr>
      <dsp:spPr>
        <a:xfrm rot="10800000">
          <a:off x="1192537" y="1145075"/>
          <a:ext cx="6762959" cy="1154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CM/CC Participants </a:t>
          </a:r>
          <a:endParaRPr lang="en-US" sz="2400" b="1" kern="1200" dirty="0"/>
        </a:p>
      </dsp:txBody>
      <dsp:txXfrm rot="-10800000">
        <a:off x="1192537" y="1145075"/>
        <a:ext cx="6762959" cy="405375"/>
      </dsp:txXfrm>
    </dsp:sp>
    <dsp:sp modelId="{45543D79-6389-40B5-A647-4025C76B288E}">
      <dsp:nvSpPr>
        <dsp:cNvPr id="0" name=""/>
        <dsp:cNvSpPr/>
      </dsp:nvSpPr>
      <dsp:spPr>
        <a:xfrm>
          <a:off x="1190753" y="1550451"/>
          <a:ext cx="6766527" cy="3453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Reproductive Health</a:t>
          </a:r>
          <a:endParaRPr lang="en-US" sz="1600" b="1" kern="1200" dirty="0"/>
        </a:p>
      </dsp:txBody>
      <dsp:txXfrm>
        <a:off x="1190753" y="1550451"/>
        <a:ext cx="6766527" cy="345320"/>
      </dsp:txXfrm>
    </dsp:sp>
    <dsp:sp modelId="{F908A299-F0D3-423F-B08B-AB7875430441}">
      <dsp:nvSpPr>
        <dsp:cNvPr id="0" name=""/>
        <dsp:cNvSpPr/>
      </dsp:nvSpPr>
      <dsp:spPr>
        <a:xfrm rot="10800000">
          <a:off x="0" y="1422"/>
          <a:ext cx="9148035" cy="1154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CM/CC Participants and Other Adults</a:t>
          </a:r>
          <a:endParaRPr lang="en-US" sz="2400" b="1" kern="1200" dirty="0"/>
        </a:p>
      </dsp:txBody>
      <dsp:txXfrm rot="-10800000">
        <a:off x="0" y="1422"/>
        <a:ext cx="9148035" cy="405375"/>
      </dsp:txXfrm>
    </dsp:sp>
    <dsp:sp modelId="{FD29B425-2C43-4B4A-8189-14F7C4897687}">
      <dsp:nvSpPr>
        <dsp:cNvPr id="0" name=""/>
        <dsp:cNvSpPr/>
      </dsp:nvSpPr>
      <dsp:spPr>
        <a:xfrm>
          <a:off x="4466" y="406798"/>
          <a:ext cx="3046367" cy="3453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Participant General Information</a:t>
          </a:r>
          <a:endParaRPr lang="en-US" sz="1600" b="1" kern="1200" dirty="0"/>
        </a:p>
      </dsp:txBody>
      <dsp:txXfrm>
        <a:off x="4466" y="406798"/>
        <a:ext cx="3046367" cy="345320"/>
      </dsp:txXfrm>
    </dsp:sp>
    <dsp:sp modelId="{0EE4CFC7-138B-440F-A5CD-33D055800CAE}">
      <dsp:nvSpPr>
        <dsp:cNvPr id="0" name=""/>
        <dsp:cNvSpPr/>
      </dsp:nvSpPr>
      <dsp:spPr>
        <a:xfrm>
          <a:off x="3050833" y="406798"/>
          <a:ext cx="3046367" cy="3453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Participant Health Care</a:t>
          </a:r>
          <a:endParaRPr lang="en-US" sz="1600" b="1" kern="1200" dirty="0"/>
        </a:p>
      </dsp:txBody>
      <dsp:txXfrm>
        <a:off x="3050833" y="406798"/>
        <a:ext cx="3046367" cy="345320"/>
      </dsp:txXfrm>
    </dsp:sp>
    <dsp:sp modelId="{F992DBF3-A031-4600-B9E7-F741FC21DBC5}">
      <dsp:nvSpPr>
        <dsp:cNvPr id="0" name=""/>
        <dsp:cNvSpPr/>
      </dsp:nvSpPr>
      <dsp:spPr>
        <a:xfrm>
          <a:off x="6097201" y="406798"/>
          <a:ext cx="3046367" cy="3453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Personal Well-Being</a:t>
          </a:r>
          <a:endParaRPr lang="en-US" sz="1600" b="1" kern="1200" dirty="0"/>
        </a:p>
      </dsp:txBody>
      <dsp:txXfrm>
        <a:off x="6097201" y="406798"/>
        <a:ext cx="3046367" cy="345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1BA95-C2B3-40AB-977F-BD4A723D4C30}">
      <dsp:nvSpPr>
        <dsp:cNvPr id="0" name=""/>
        <dsp:cNvSpPr/>
      </dsp:nvSpPr>
      <dsp:spPr>
        <a:xfrm>
          <a:off x="0" y="2874117"/>
          <a:ext cx="61026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05703-0B2F-4751-8609-F2E18E4FD3E2}">
      <dsp:nvSpPr>
        <dsp:cNvPr id="0" name=""/>
        <dsp:cNvSpPr/>
      </dsp:nvSpPr>
      <dsp:spPr>
        <a:xfrm>
          <a:off x="0" y="1639638"/>
          <a:ext cx="61026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DA9E7-21E3-4937-8BD4-CDB8D1DA5955}">
      <dsp:nvSpPr>
        <dsp:cNvPr id="0" name=""/>
        <dsp:cNvSpPr/>
      </dsp:nvSpPr>
      <dsp:spPr>
        <a:xfrm>
          <a:off x="0" y="405159"/>
          <a:ext cx="610262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DF82F-CEF7-47EB-8DD8-E23F395F30CC}">
      <dsp:nvSpPr>
        <dsp:cNvPr id="0" name=""/>
        <dsp:cNvSpPr/>
      </dsp:nvSpPr>
      <dsp:spPr>
        <a:xfrm>
          <a:off x="1586683" y="451"/>
          <a:ext cx="4515943" cy="40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11271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586683" y="451"/>
        <a:ext cx="4515943" cy="404707"/>
      </dsp:txXfrm>
    </dsp:sp>
    <dsp:sp modelId="{3B7C9030-1F4D-4DAD-BB87-785A6BB986BA}">
      <dsp:nvSpPr>
        <dsp:cNvPr id="0" name=""/>
        <dsp:cNvSpPr/>
      </dsp:nvSpPr>
      <dsp:spPr>
        <a:xfrm>
          <a:off x="0" y="451"/>
          <a:ext cx="1586683" cy="4047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Annual Re-screen</a:t>
          </a:r>
        </a:p>
      </dsp:txBody>
      <dsp:txXfrm>
        <a:off x="19760" y="20211"/>
        <a:ext cx="1547163" cy="384947"/>
      </dsp:txXfrm>
    </dsp:sp>
    <dsp:sp modelId="{72470064-238C-4B87-9655-173A0087634F}">
      <dsp:nvSpPr>
        <dsp:cNvPr id="0" name=""/>
        <dsp:cNvSpPr/>
      </dsp:nvSpPr>
      <dsp:spPr>
        <a:xfrm>
          <a:off x="0" y="405159"/>
          <a:ext cx="6102627" cy="80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Re-screen Questions 1-20</a:t>
          </a:r>
        </a:p>
      </dsp:txBody>
      <dsp:txXfrm>
        <a:off x="0" y="405159"/>
        <a:ext cx="6102627" cy="809536"/>
      </dsp:txXfrm>
    </dsp:sp>
    <dsp:sp modelId="{DFF373D3-EB89-4914-AC6F-CF96ED3C2C4D}">
      <dsp:nvSpPr>
        <dsp:cNvPr id="0" name=""/>
        <dsp:cNvSpPr/>
      </dsp:nvSpPr>
      <dsp:spPr>
        <a:xfrm>
          <a:off x="1586683" y="1234931"/>
          <a:ext cx="4515943" cy="40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11271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586683" y="1234931"/>
        <a:ext cx="4515943" cy="404707"/>
      </dsp:txXfrm>
    </dsp:sp>
    <dsp:sp modelId="{65A2A2D1-04D1-4311-A28C-1C89BF703E2A}">
      <dsp:nvSpPr>
        <dsp:cNvPr id="0" name=""/>
        <dsp:cNvSpPr/>
      </dsp:nvSpPr>
      <dsp:spPr>
        <a:xfrm>
          <a:off x="0" y="1234931"/>
          <a:ext cx="1586683" cy="4047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Re-Enrollment</a:t>
          </a:r>
        </a:p>
      </dsp:txBody>
      <dsp:txXfrm>
        <a:off x="19760" y="1254691"/>
        <a:ext cx="1547163" cy="384947"/>
      </dsp:txXfrm>
    </dsp:sp>
    <dsp:sp modelId="{43D26591-9740-4E68-9A26-867CC39146FA}">
      <dsp:nvSpPr>
        <dsp:cNvPr id="0" name=""/>
        <dsp:cNvSpPr/>
      </dsp:nvSpPr>
      <dsp:spPr>
        <a:xfrm>
          <a:off x="0" y="1639638"/>
          <a:ext cx="6102627" cy="80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Re-screen Questions 1-20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Re-screen Questions 21-25 with participants who can become pregnant</a:t>
          </a:r>
        </a:p>
      </dsp:txBody>
      <dsp:txXfrm>
        <a:off x="0" y="1639638"/>
        <a:ext cx="6102627" cy="809536"/>
      </dsp:txXfrm>
    </dsp:sp>
    <dsp:sp modelId="{7F7B5645-C5E7-4B78-9766-D9E5177A4104}">
      <dsp:nvSpPr>
        <dsp:cNvPr id="0" name=""/>
        <dsp:cNvSpPr/>
      </dsp:nvSpPr>
      <dsp:spPr>
        <a:xfrm>
          <a:off x="1586683" y="2469410"/>
          <a:ext cx="4515943" cy="40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11271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586683" y="2469410"/>
        <a:ext cx="4515943" cy="404707"/>
      </dsp:txXfrm>
    </dsp:sp>
    <dsp:sp modelId="{BCE2AD75-1F3C-4235-88B8-E0418BE144BE}">
      <dsp:nvSpPr>
        <dsp:cNvPr id="0" name=""/>
        <dsp:cNvSpPr/>
      </dsp:nvSpPr>
      <dsp:spPr>
        <a:xfrm>
          <a:off x="0" y="2469410"/>
          <a:ext cx="1586683" cy="4047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Single Question/Section Update</a:t>
          </a:r>
        </a:p>
      </dsp:txBody>
      <dsp:txXfrm>
        <a:off x="19760" y="2489170"/>
        <a:ext cx="1547163" cy="384947"/>
      </dsp:txXfrm>
    </dsp:sp>
    <dsp:sp modelId="{DFC2B0D0-EEB4-4713-A081-73B19D89E04F}">
      <dsp:nvSpPr>
        <dsp:cNvPr id="0" name=""/>
        <dsp:cNvSpPr/>
      </dsp:nvSpPr>
      <dsp:spPr>
        <a:xfrm>
          <a:off x="0" y="2874569"/>
          <a:ext cx="6102627" cy="80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Re-screen single question or section, as applicable</a:t>
          </a:r>
        </a:p>
      </dsp:txBody>
      <dsp:txXfrm>
        <a:off x="0" y="2874569"/>
        <a:ext cx="6102627" cy="809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C339C-3A9C-4930-B46D-7158786C3562}">
      <dsp:nvSpPr>
        <dsp:cNvPr id="0" name=""/>
        <dsp:cNvSpPr/>
      </dsp:nvSpPr>
      <dsp:spPr>
        <a:xfrm>
          <a:off x="42" y="18819"/>
          <a:ext cx="403547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Who to Screen</a:t>
          </a:r>
        </a:p>
      </dsp:txBody>
      <dsp:txXfrm>
        <a:off x="42" y="18819"/>
        <a:ext cx="4035474" cy="518400"/>
      </dsp:txXfrm>
    </dsp:sp>
    <dsp:sp modelId="{4CBC01D2-BFB2-4A8B-9F1D-4C1E83CD248C}">
      <dsp:nvSpPr>
        <dsp:cNvPr id="0" name=""/>
        <dsp:cNvSpPr/>
      </dsp:nvSpPr>
      <dsp:spPr>
        <a:xfrm>
          <a:off x="42" y="537219"/>
          <a:ext cx="4035474" cy="3846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All CM/CC participants who are pregnant</a:t>
          </a:r>
        </a:p>
      </dsp:txBody>
      <dsp:txXfrm>
        <a:off x="42" y="537219"/>
        <a:ext cx="4035474" cy="3846259"/>
      </dsp:txXfrm>
    </dsp:sp>
    <dsp:sp modelId="{F2D05744-B33B-4AFF-A702-CCAAE1659212}">
      <dsp:nvSpPr>
        <dsp:cNvPr id="0" name=""/>
        <dsp:cNvSpPr/>
      </dsp:nvSpPr>
      <dsp:spPr>
        <a:xfrm>
          <a:off x="4600483" y="18819"/>
          <a:ext cx="403547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When to Screen</a:t>
          </a:r>
        </a:p>
      </dsp:txBody>
      <dsp:txXfrm>
        <a:off x="4600483" y="18819"/>
        <a:ext cx="4035474" cy="518400"/>
      </dsp:txXfrm>
    </dsp:sp>
    <dsp:sp modelId="{4F535ED1-6F9E-4901-AF01-0E131C9344DC}">
      <dsp:nvSpPr>
        <dsp:cNvPr id="0" name=""/>
        <dsp:cNvSpPr/>
      </dsp:nvSpPr>
      <dsp:spPr>
        <a:xfrm>
          <a:off x="4600483" y="537219"/>
          <a:ext cx="4035474" cy="3846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At enrollment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Pt becomes pregnant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Pt gives birth or is no longer pregnant </a:t>
          </a:r>
          <a:r>
            <a:rPr lang="en-US" sz="1200" kern="1200" dirty="0"/>
            <a:t>(complete Post-Pregnancy Follow-up)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Update/re-screen if: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2000" kern="1200" dirty="0"/>
            <a:t>Questions 1-5 unknown during initial screen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Post-Pregnancy Questions 1-7 were unknown during initial screen</a:t>
          </a:r>
        </a:p>
      </dsp:txBody>
      <dsp:txXfrm>
        <a:off x="4600483" y="537219"/>
        <a:ext cx="4035474" cy="38462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D050-4F02-4B2E-B0C0-CBB22551C499}">
      <dsp:nvSpPr>
        <dsp:cNvPr id="0" name=""/>
        <dsp:cNvSpPr/>
      </dsp:nvSpPr>
      <dsp:spPr>
        <a:xfrm>
          <a:off x="39" y="18236"/>
          <a:ext cx="3798093" cy="1519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Who to Screen</a:t>
          </a:r>
        </a:p>
      </dsp:txBody>
      <dsp:txXfrm>
        <a:off x="39" y="18236"/>
        <a:ext cx="3798093" cy="1519237"/>
      </dsp:txXfrm>
    </dsp:sp>
    <dsp:sp modelId="{CB94BF59-679E-4A4C-A51A-3CF1004204C4}">
      <dsp:nvSpPr>
        <dsp:cNvPr id="0" name=""/>
        <dsp:cNvSpPr/>
      </dsp:nvSpPr>
      <dsp:spPr>
        <a:xfrm>
          <a:off x="39" y="1537474"/>
          <a:ext cx="379809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All CM/CC pts with enrolled children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All caregivers of enrolled children (“Other adults”)</a:t>
          </a:r>
        </a:p>
      </dsp:txBody>
      <dsp:txXfrm>
        <a:off x="39" y="1537474"/>
        <a:ext cx="3798093" cy="2810880"/>
      </dsp:txXfrm>
    </dsp:sp>
    <dsp:sp modelId="{8DD3CB92-4C10-49D1-8570-8E3E24B8C234}">
      <dsp:nvSpPr>
        <dsp:cNvPr id="0" name=""/>
        <dsp:cNvSpPr/>
      </dsp:nvSpPr>
      <dsp:spPr>
        <a:xfrm>
          <a:off x="4329866" y="18236"/>
          <a:ext cx="3798093" cy="1519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When to Screen</a:t>
          </a:r>
        </a:p>
      </dsp:txBody>
      <dsp:txXfrm>
        <a:off x="4329866" y="18236"/>
        <a:ext cx="3798093" cy="1519237"/>
      </dsp:txXfrm>
    </dsp:sp>
    <dsp:sp modelId="{013C1CB4-1479-4123-8133-C6DB6E5F9479}">
      <dsp:nvSpPr>
        <dsp:cNvPr id="0" name=""/>
        <dsp:cNvSpPr/>
      </dsp:nvSpPr>
      <dsp:spPr>
        <a:xfrm>
          <a:off x="4329866" y="1537474"/>
          <a:ext cx="379809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At enrollment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When child is born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If pt is pregnant at the time of enrollment</a:t>
          </a:r>
        </a:p>
      </dsp:txBody>
      <dsp:txXfrm>
        <a:off x="4329866" y="1537474"/>
        <a:ext cx="3798093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8:07:10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317 789 24575,'-14'0'0,"0"0"0,0-2 0,1 0 0,-1 0 0,0-1 0,0-1 0,1 0 0,-16-7 0,21 7 0,-1 0 0,2-1 0,-1 0 0,0-1 0,2 1 0,-2-1 0,2 0 0,-1 0 0,1-1 0,1 0 0,-1 0 0,1-1 0,-6-11 0,-10-22 0,-15-46 0,31 74 0,1 0 0,0-2 0,2 1 0,-1 1 0,1-2 0,1 1 0,2-24 0,16-65 0,-16 93 0,1 0 0,0 0 0,-1 1 0,2-2 0,1 2 0,0-1 0,0 1 0,0 0 0,1 1 0,1-2 0,8-10 0,-9 14 0,2-1 0,0 2 0,-1-1 0,1 1 0,0-1 0,1 2 0,-1-1 0,1 1 0,0 0 0,1 1 0,-2 0 0,2 0 0,-1 1 0,11-3 0,7 1 0,-1 0 0,1 2 0,42 0 0,-32 2 0,32 2 0,-68-2 0,0 0 0,1 0 0,-1 0 0,0 0 0,0 0 0,1 0 0,-1 0 0,0 0 0,0 0 0,0 0 0,1 0 0,-1 1 0,0-1 0,0 0 0,1 0 0,-1 0 0,0 0 0,0 0 0,0 1 0,0-1 0,1 0 0,-1 0 0,0 0 0,0 0 0,0 1 0,0-1 0,0 0 0,0 0 0,0 1 0,0-1 0,0 0 0,0 0 0,0 0 0,0 1 0,0-1 0,0 0 0,0 0 0,0 1 0,0-1 0,0 0 0,0 0 0,0 1 0,0-1 0,0 0 0,-8 12 0,-15 6 0,12-12 0,-6 4 0,1 2 0,-22 15 0,33-19 0,10-9 0,14-12 0,-2-18 0,-16 29 0,0-2 0,0 1 0,1 0 0,-1 0 0,1 0 0,0 0 0,0 0 0,-1 1 0,2 0 0,-1-1 0,1 0 0,-1 2 0,1-2 0,0 1 0,-1 0 0,1 0 0,0 0 0,0 2 0,0-2 0,0 1 0,0-1 0,1 1 0,4-1 0,13-4 0,-15-3 0,-8 7 0,1 0 0,0 0 0,-1 1 0,0-1 0,1 1 0,-1 0 0,1-1 0,-1 1 0,0 0 0,0 0 0,0-1 0,0 1 0,0 1 0,0-1 0,-2 0 0,-20-9 0,16 8 0,-2-2 0,3 0 0,-2 0 0,1-1 0,0 1 0,-8-8 0,6 4-1365,1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23:46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23:41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32:43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51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51:1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51:22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9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9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5:57:25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24575,'3'0'0,"-1"2"0,1-1 0,0 0 0,-1 0 0,1 1 0,-1-1 0,0 1 0,0 0 0,1 0 0,-1 0 0,0 0 0,0 0 0,-1 0 0,1 0 0,2 4 0,20 19 0,2-7 0,-23-15 0,-1-1 0,1 0 0,0 0 0,0 0 0,1 0 0,-1 0 0,0-1 0,0 1 0,4 0 0,-5-2 0,0 0 0,-1 0 0,1 0 0,-1-1 0,1 1 0,-1 0 0,1-1 0,-1 1 0,1-1 0,-1 1 0,0-1 0,1 0 0,-1 0 0,0 0 0,1 0 0,-1 0 0,0 0 0,0 0 0,0 0 0,0 0 0,0 0 0,0-1 0,0 1 0,0 0 0,-1-1 0,2-1 0,83-122 0,-76 115 19,0 0 0,1 0 0,0 1 0,0 0-1,1 1 1,12-8 0,39-32-1516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9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9:38:39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23:41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32:43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51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51:1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51:22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32:34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5:57:43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24575,'3'0'0,"-1"2"0,1-1 0,0 0 0,-1 0 0,1 1 0,-1-1 0,0 1 0,0 0 0,1 0 0,-1 0 0,0 0 0,0 0 0,-1 0 0,1 0 0,2 4 0,20 19 0,2-7 0,-23-15 0,-1-1 0,1 0 0,0 0 0,0 0 0,1 0 0,-1 0 0,0-1 0,0 1 0,4 0 0,-5-2 0,0 0 0,-1 0 0,1 0 0,-1-1 0,1 1 0,-1 0 0,1-1 0,-1 1 0,1-1 0,-1 1 0,0-1 0,1 0 0,-1 0 0,0 0 0,1 0 0,-1 0 0,0 0 0,0 0 0,0 0 0,0 0 0,0 0 0,0-1 0,0 1 0,0 0 0,-1-1 0,2-1 0,83-122 0,-76 115 19,0 0 0,1 0 0,0 1 0,0 0-1,1 1 1,12-8 0,39-32-1516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32:5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32:34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32:5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32:34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32:5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40:59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41:0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41:08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9:02:43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8:20:3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24575,'-10'-10'0,"-3"1"0,5 13 0,15 11 0,10 2 0,13 9 0,7 0 0,1-5 0,0-6 0,-2-5 0,-2-4 0,-2 1 0,-1 0 0,-1 3 0,0 6 0,-1 5 0,0-2 0,-5-3-8191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8:20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24575,'5'0'0,"7"-5"0,6-7 0,6-6 0,-3-5 0,7-4 0,3-2 0,-4-2 0,-7 0 0,-1-4 0,1 2 0,-3 4 0,1 5 0,2-3 0,2 3 0,4 1 0,-4 5-8191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8:21:19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2 24575,'-16'0'0,"0"1"0,1 0 0,-1 1 0,1 1 0,-1 0 0,1 2 0,0-1 0,-18 9 0,24-8 0,0 0 0,1 0 0,-1 1 0,1 0 0,0 0 0,0 1 0,1 0 0,0 1 0,0-1 0,1 1 0,-1 1 0,2-1 0,-8 14 0,-10 26 0,-17 50 0,34-82 0,1 0 0,1-1 0,1 1 0,0 1 0,2-1 0,-1 0 0,3 28 0,18 74 0,-18-106 0,1-1 0,0 0 0,1 1 0,0-1 0,0 0 0,2 0 0,-1-1 0,1 1 0,1-1 0,-1 0 0,12 13 0,-11-16 0,1 1 0,0-2 0,1 1 0,0-1 0,0 0 0,0-1 0,1 1 0,-1-2 0,1 1 0,1-1 0,-1-1 0,0 0 0,1 0 0,10 1 0,9 2 0,0-2 0,0-1 0,46-2 0,-35 0 0,36-4 0,-76 3 0,1 0 0,-1 0 0,0 0 0,0 0 0,1 0 0,-1 0 0,0 0 0,0 0 0,1 0 0,-1 0 0,0 0 0,0 0 0,1 0 0,-1 0 0,0 0 0,0-1 0,0 1 0,1 0 0,-1 0 0,0 0 0,0 0 0,0-1 0,0 1 0,1 0 0,-1 0 0,0 0 0,0-1 0,0 1 0,0 0 0,0 0 0,0-1 0,1 1 0,-1 0 0,0 0 0,0-1 0,0 1 0,0 0 0,0 0 0,0-1 0,0 1 0,0 0 0,0 0 0,0-1 0,-1 1 0,-8-14 0,-16-6 0,12 12 0,-6-4 0,1 0 0,-23-20 0,34 23 0,13 10 0,16 15 0,-4 18 0,-17-30 0,0-1 0,1 1 0,-1-1 0,1 1 0,0-1 0,0 0 0,0 1 0,0-1 0,1 0 0,-1-1 0,1 1 0,0 0 0,0-1 0,0 1 0,0-1 0,0 0 0,0 0 0,1 0 0,-1-1 0,1 1 0,-1-1 0,1 0 0,4 1 0,17 6 0,-19 2 0,-8-8 0,1 0 0,-1 0 0,1 0 0,-1 0 0,0-1 0,0 1 0,1 0 0,-1-1 0,-1 0 0,1 1 0,0-1 0,0 0 0,0 0 0,-1 0 0,-1 0 0,-23 10 0,17-7 0,1 0 0,-1 0 0,1 1 0,0 0 0,1 0 0,-11 9 0,8-5-1365,1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5:58:28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24575,'3'0'0,"-1"2"0,1-1 0,0 0 0,-1 0 0,1 1 0,-1-1 0,0 1 0,0 0 0,1 0 0,-1 0 0,0 0 0,0 0 0,-1 0 0,1 0 0,2 4 0,20 19 0,2-7 0,-23-15 0,-1-1 0,1 0 0,0 0 0,0 0 0,1 0 0,-1 0 0,0-1 0,0 1 0,4 0 0,-5-2 0,0 0 0,-1 0 0,1 0 0,-1-1 0,1 1 0,-1 0 0,1-1 0,-1 1 0,1-1 0,-1 1 0,0-1 0,1 0 0,-1 0 0,0 0 0,1 0 0,-1 0 0,0 0 0,0 0 0,0 0 0,0 0 0,0 0 0,0-1 0,0 1 0,0 0 0,-1-1 0,2-1 0,83-122 0,-76 115 19,0 0 0,1 0 0,0 1 0,0 0-1,1 1 1,12-8 0,39-32-1516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5:59:57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24575,'3'0'0,"-1"2"0,1-1 0,0 0 0,-1 0 0,1 1 0,-1-1 0,0 1 0,0 0 0,1 0 0,-1 0 0,0 0 0,0 0 0,-1 0 0,1 0 0,2 4 0,20 19 0,2-7 0,-23-15 0,-1-1 0,1 0 0,0 0 0,0 0 0,1 0 0,-1 0 0,0-1 0,0 1 0,4 0 0,-5-2 0,0 0 0,-1 0 0,1 0 0,-1-1 0,1 1 0,-1 0 0,1-1 0,-1 1 0,1-1 0,-1 1 0,0-1 0,1 0 0,-1 0 0,0 0 0,1 0 0,-1 0 0,0 0 0,0 0 0,0 0 0,0 0 0,0 0 0,0-1 0,0 1 0,0 0 0,-1-1 0,2-1 0,83-122 0,-76 115 19,0 0 0,1 0 0,0 1 0,0 0-1,1 1 1,12-8 0,39-32-1516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6:23:41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24575,'3'1'0,"0"0"0,-1 0 0,1 1 0,-1-1 0,1 1 0,-1-1 0,0 1 0,0 0 0,0 0 0,0 0 0,0 0 0,0 1 0,0-1 0,-1 0 0,1 1 0,1 3 0,16 17 0,5-1 0,-19-17 0,0 1 0,1-1 0,-1-1 0,1 1 0,0-1 0,0 0 0,12 6 0,-15-11 0,0 1 0,-1-1 0,1 1 0,0-1 0,-1 0 0,1 0 0,-1 0 0,1 0 0,-1-1 0,1 1 0,-1-1 0,0 0 0,1 1 0,-1-1 0,0 0 0,0 0 0,2-3 0,32-39 0,48-55 0,-1 15 0,-35 29 2,-32 35-344,1 1 0,0 1 1,30-23-1,-39 34-6484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7EAB-5745-4771-A7C8-2548EB84F33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A5AA-D900-4B21-A6F7-423D3EE18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0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7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4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8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38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75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3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3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8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2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4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72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90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89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28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73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28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89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26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4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80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2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9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2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5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7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EA5AA-D900-4B21-A6F7-423D3EE18A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6606-1BE1-0C42-B5F0-284FCBD502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0938" y="1069812"/>
            <a:ext cx="5318234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 Arial Bold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CF2BA-524B-4A43-A498-CC026390D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938" y="3549487"/>
            <a:ext cx="53182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821F65EA-B6C0-1750-2687-20B22C72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42681830-9F54-FA7C-C04C-65135AF070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D64518-2354-CAFE-0FDB-273A7B63E60D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1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/>
              <a:t>Sample Text (use 24 pt. font)</a:t>
            </a:r>
          </a:p>
          <a:p>
            <a:r>
              <a:rPr lang="en-US" sz="240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03D5D9FD-7974-C36B-D0A2-83B05677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BB82CD1F-D748-1330-6B4D-83099402B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12FFB6-B46D-929F-5E28-9A9B04DCE2CF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F052D6-6D94-65BB-BC54-2EA9CDAA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0"/>
            <a:ext cx="11248697" cy="6858001"/>
            <a:chOff x="943303" y="0"/>
            <a:chExt cx="11248697" cy="68580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E59111-CF25-FBC3-522E-5978CC4B3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56395"/>
              <a:ext cx="5475890" cy="2016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20DE94-0703-34F7-872F-37FE47BB3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0"/>
              <a:ext cx="5475890" cy="601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46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/>
              <a:t>Sample Text (use 24 pt. font)</a:t>
            </a:r>
          </a:p>
          <a:p>
            <a:r>
              <a:rPr lang="en-US" sz="240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F8CEF282-066C-9A60-0506-26457D5C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832BD7FF-AA09-9EDA-AF33-723FDF5D7E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9EC4A3-3FDF-0086-C9F7-1A28EB8EC727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47B4C9-7831-D287-6489-599B098CF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1"/>
            <a:ext cx="11248697" cy="6857997"/>
            <a:chOff x="943303" y="1"/>
            <a:chExt cx="11248697" cy="6857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9A01BF-92D8-BB8C-2AD1-937123C78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43141"/>
              <a:ext cx="5475890" cy="2148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3A640A-73AC-8918-B141-57FC46A6D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1"/>
              <a:ext cx="5475890" cy="60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511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/>
              <a:t>Sample Text (use 24 pt. font)</a:t>
            </a:r>
          </a:p>
          <a:p>
            <a:r>
              <a:rPr lang="en-US" sz="240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0A304FE0-683E-9074-9931-F69AA92C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A3D5207-1B19-FB06-0324-121AA8FF42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94F9C04-5B06-8CE4-9F21-C6BD475B38F9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81478D-728C-C6AC-28E8-B6606CA1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0"/>
            <a:ext cx="11248697" cy="6858000"/>
            <a:chOff x="943303" y="0"/>
            <a:chExt cx="1124869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F29861-7884-C20E-ADC0-934A600B7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7322" y="6643142"/>
              <a:ext cx="5474677" cy="21485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A3F5D1-E9C3-15B3-3E59-67ED27B28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7323" y="0"/>
              <a:ext cx="5474677" cy="6033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76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/>
              <a:t>Sample Text (use 24 pt. font)</a:t>
            </a:r>
          </a:p>
          <a:p>
            <a:r>
              <a:rPr lang="en-US" sz="240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FD565A5E-86F1-DD9B-9C04-05E31A0D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754FE4B-75CE-814A-5C53-72CF2E4F79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F68A06-1E0C-E19A-8E95-FF8A9285D1ED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CB52E0-397C-8F9D-58AC-4785A1AED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2"/>
            <a:ext cx="11248697" cy="6979021"/>
            <a:chOff x="943303" y="2"/>
            <a:chExt cx="11248697" cy="6979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EB3D13-26F2-A320-5D35-695CE390C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04"/>
            <a:stretch/>
          </p:blipFill>
          <p:spPr>
            <a:xfrm>
              <a:off x="6716110" y="6643140"/>
              <a:ext cx="5475890" cy="33588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E80A50-D523-D08B-617B-9CAF26A0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2"/>
              <a:ext cx="5475890" cy="60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98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5696607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SAMPLE TITLE (use 28 pt. font)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C90CE-07BF-FE3F-31F9-85A041BE9D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/>
              <a:t>Sample Text (use 24 pt. font)</a:t>
            </a:r>
          </a:p>
          <a:p>
            <a:r>
              <a:rPr lang="en-US" sz="240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Sample Bullet (use 20 pt. font)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2212CE7-7250-EBB0-7A6F-0EA161723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7C80A0E9-CFF9-3C59-6ADA-82ABA8F9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F72A6ED-9807-E223-5486-B020B32D38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66D11F-C3BD-25AA-1219-251A560388A9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CEFE91-024B-58B9-37E5-04534DBD8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0"/>
            <a:ext cx="11248697" cy="6857999"/>
            <a:chOff x="943303" y="0"/>
            <a:chExt cx="11248697" cy="6857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7108D1-BDBF-2A1B-5C28-A07B7EA5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5F9FBA-B09B-DD13-7689-6E4058E7A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43142"/>
              <a:ext cx="5475890" cy="214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208E85-6EDE-4C57-F820-CFB145321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0"/>
              <a:ext cx="5475890" cy="60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44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599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4511-5BAB-934C-9872-56A38E475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7367"/>
            <a:ext cx="5181600" cy="447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9C5DF-E08B-734D-BCD7-5844248C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7367"/>
            <a:ext cx="5181600" cy="447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: Department of Health &amp; Human Services, USA.">
            <a:extLst>
              <a:ext uri="{FF2B5EF4-FFF2-40B4-BE49-F238E27FC236}">
                <a16:creationId xmlns:a16="http://schemas.microsoft.com/office/drawing/2014/main" id="{DDCCDD1A-74E1-FA72-AB4F-21BECD97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0" name="Picture 9" descr="Logo: HRSA Maternal &amp; Child Health.">
            <a:extLst>
              <a:ext uri="{FF2B5EF4-FFF2-40B4-BE49-F238E27FC236}">
                <a16:creationId xmlns:a16="http://schemas.microsoft.com/office/drawing/2014/main" id="{E28AAAC3-BD88-74E2-758F-FFE49F15B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01E08-6C5C-81FA-E641-F6B0A67F9431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D4F8F-DB9E-2BA4-F033-4F5CD26B6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63814-F53D-0CA7-2E69-6336D519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1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B47E-433C-934A-A195-9377170F2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82880"/>
            <a:ext cx="10515600" cy="932252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5067C-F9BF-9644-AA2F-35A7D96F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3787A1D-BC5C-5AE1-5FCC-AC69B0293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12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94D3F-28C0-4B4E-9E87-847B22746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8A1FC2-2230-0A0D-87B3-298F9F18F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12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9820BE7-A35F-F563-00CE-024FE06B80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5656" y="5726393"/>
            <a:ext cx="1017655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1" name="Picture 10" descr="Logo: Department of Health &amp; Human Services, USA.">
            <a:extLst>
              <a:ext uri="{FF2B5EF4-FFF2-40B4-BE49-F238E27FC236}">
                <a16:creationId xmlns:a16="http://schemas.microsoft.com/office/drawing/2014/main" id="{F5B19F98-7B8F-79EB-C21D-9352EDE5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2" name="Picture 11" descr="Logo: HRSA Maternal &amp; Child Health.">
            <a:extLst>
              <a:ext uri="{FF2B5EF4-FFF2-40B4-BE49-F238E27FC236}">
                <a16:creationId xmlns:a16="http://schemas.microsoft.com/office/drawing/2014/main" id="{04051EEC-6526-34E7-701A-D59F85ADEE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D0A994-7E2D-52D8-D0FB-4F13441F8BA0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C343B-F7C9-A93E-A5C7-13639EF52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F9FC-1885-DFCE-82D6-AFC4A6F5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840"/>
            <a:ext cx="10515599" cy="89929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DE34-D40E-CBA5-695C-4A391FEF0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11" y="1444752"/>
            <a:ext cx="3389515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020E9-CEA3-D4B0-3F87-637EB0888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654" y="1437761"/>
            <a:ext cx="3389515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6662F-4EF4-58C8-314E-5A3E074F2F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62697" y="1444752"/>
            <a:ext cx="3389515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C31F28-12E6-C359-D905-073626EE0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10514012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0" name="Picture 9" descr="Logo: Department of Health &amp; Human Services, USA.">
            <a:extLst>
              <a:ext uri="{FF2B5EF4-FFF2-40B4-BE49-F238E27FC236}">
                <a16:creationId xmlns:a16="http://schemas.microsoft.com/office/drawing/2014/main" id="{503FA2F1-8B77-6DCE-D385-37EE007F23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1" name="Picture 10" descr="Logo: HRSA Maternal &amp; Child Health.">
            <a:extLst>
              <a:ext uri="{FF2B5EF4-FFF2-40B4-BE49-F238E27FC236}">
                <a16:creationId xmlns:a16="http://schemas.microsoft.com/office/drawing/2014/main" id="{4B095735-F10E-FA78-C0D2-6BF5A1166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93C0BA-9DA8-94D3-5DEB-F4357BA8D77D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E955D-294E-5F23-B02B-14AABF497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9DBF88-7E5C-5AD7-8B03-69736BA3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FE29-D996-79EB-1520-9646F0F4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840"/>
            <a:ext cx="10515599" cy="89929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8552ED-A49E-C2E3-86A8-9F30C8728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12" y="1444752"/>
            <a:ext cx="2517434" cy="4098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D114489-9EEF-1940-971C-692D3BADC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1608" y="1444752"/>
            <a:ext cx="2517434" cy="4098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7E87029-CEC5-EF5C-4129-C73D05360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68193" y="1444752"/>
            <a:ext cx="2517434" cy="4098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1848755-1217-FC51-67E3-7568692D887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834778" y="1444752"/>
            <a:ext cx="2517434" cy="4098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5DE77D-8E05-3CE5-A8DD-7266CEEFEB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10514012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54A030D9-DE97-BAA2-039A-92F92146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00B2F6A0-955B-3B59-03C3-CC32843C05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2621C2-AD19-FFA4-9729-EFF7AAA809A8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BAA5-E800-6031-0890-5EF12D04B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44BAC-EBB9-E283-AE93-C5648E56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93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3D4831-81CF-6C5E-F6F5-3BE8EA0BF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DDB51F-247A-B80E-CA8A-5F3CFC65A94B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FD9FED-14CB-8D1D-0A16-8F14F1170AB1}"/>
                </a:ext>
              </a:extLst>
            </p:cNvPr>
            <p:cNvSpPr/>
            <p:nvPr userDrawn="1"/>
          </p:nvSpPr>
          <p:spPr>
            <a:xfrm>
              <a:off x="3423138" y="164"/>
              <a:ext cx="8768862" cy="6035360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38DF9F-DFFA-DA46-798C-BE41E795E9C0}"/>
                </a:ext>
              </a:extLst>
            </p:cNvPr>
            <p:cNvSpPr/>
            <p:nvPr userDrawn="1"/>
          </p:nvSpPr>
          <p:spPr>
            <a:xfrm>
              <a:off x="3423138" y="6633107"/>
              <a:ext cx="8768862" cy="227363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2CB47E-433C-934A-A195-9377170F2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B37989-4A16-F213-52F7-DB7D67B64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B145AF-DC83-1539-2189-FCBE3A91D28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0040D8C-818A-AEF2-DE95-C19DF7823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27030591-FCBA-9C02-33EF-095D361724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94D3F-28C0-4B4E-9E87-847B22746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C757E-1B87-EB4C-978B-31196FBB5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0FDE1C0-350B-273D-0B8D-E8F518CE8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10" name="Picture 9" descr="Logo: Department of Health &amp; Human Services, USA.">
            <a:extLst>
              <a:ext uri="{FF2B5EF4-FFF2-40B4-BE49-F238E27FC236}">
                <a16:creationId xmlns:a16="http://schemas.microsoft.com/office/drawing/2014/main" id="{A1E08D2B-DAF6-F686-A9FC-BE55A2F1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4" name="Picture 13" descr="Logo: HRSA Maternal &amp; Child Health.">
            <a:extLst>
              <a:ext uri="{FF2B5EF4-FFF2-40B4-BE49-F238E27FC236}">
                <a16:creationId xmlns:a16="http://schemas.microsoft.com/office/drawing/2014/main" id="{EE1C838F-DF72-62C3-CDEC-1456F2BA52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4D20CC-7469-7AB8-201D-CA4A07F8E755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6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1E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Arial Bold 60pt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0576240C-674F-B78C-336F-7667C94A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F1D816F9-0702-B4BA-2BD7-0D874CC92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D41B67-12BB-40FF-395D-8A7827BD9FAF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3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113DF7-248F-4C71-9624-DE4CE653A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718C2E-DD13-D94F-FCDA-7CABBACE59F2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7671A1-7E95-5C93-EFF4-14DC156A5E1A}"/>
                </a:ext>
              </a:extLst>
            </p:cNvPr>
            <p:cNvSpPr/>
            <p:nvPr userDrawn="1"/>
          </p:nvSpPr>
          <p:spPr>
            <a:xfrm>
              <a:off x="3422904" y="164"/>
              <a:ext cx="8769096" cy="6035360"/>
            </a:xfrm>
            <a:prstGeom prst="rect">
              <a:avLst/>
            </a:prstGeom>
            <a:solidFill>
              <a:srgbClr val="26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87983D-A29A-24C0-B6C5-4BEC1EA4038D}"/>
                </a:ext>
              </a:extLst>
            </p:cNvPr>
            <p:cNvSpPr/>
            <p:nvPr userDrawn="1"/>
          </p:nvSpPr>
          <p:spPr>
            <a:xfrm>
              <a:off x="3422904" y="6633107"/>
              <a:ext cx="8769096" cy="227363"/>
            </a:xfrm>
            <a:prstGeom prst="rect">
              <a:avLst/>
            </a:prstGeom>
            <a:solidFill>
              <a:srgbClr val="267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B767AD5-EADC-A649-8674-B714E550E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4379496-55AF-FF82-B6C0-634B6CE2E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5E06E2A-5E99-CD3B-5BFE-B9A1EDDE97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3A733A5-F8AA-7D55-5686-F14759C14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6C8A4BA-3D23-A4D8-5F06-D86E842D6B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FC8DAA-5688-040B-0B7E-860409923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8B046DFF-B6B0-E6C2-B536-D3120C825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9FDF0C5-866D-CCA8-BF10-6E87488417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8" name="Picture 7" descr="Logo: Department of Health &amp; Human Services, USA.">
            <a:extLst>
              <a:ext uri="{FF2B5EF4-FFF2-40B4-BE49-F238E27FC236}">
                <a16:creationId xmlns:a16="http://schemas.microsoft.com/office/drawing/2014/main" id="{E471BF7B-40EA-39A0-CC72-A4B86C96D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9" name="Picture 8" descr="Logo: HRSA Maternal &amp; Child Health.">
            <a:extLst>
              <a:ext uri="{FF2B5EF4-FFF2-40B4-BE49-F238E27FC236}">
                <a16:creationId xmlns:a16="http://schemas.microsoft.com/office/drawing/2014/main" id="{AE6F2F7C-799B-899A-D017-A983D0D036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B1C91D-A9BC-D267-9905-90921FE22EB2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8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BE631-A881-209E-6A7C-AC974A0AB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A0695-5A2C-17E6-9CDA-9DD980EEFD5A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009AB5-9225-C932-A930-AC1AF9CC0CC4}"/>
                </a:ext>
              </a:extLst>
            </p:cNvPr>
            <p:cNvSpPr/>
            <p:nvPr userDrawn="1"/>
          </p:nvSpPr>
          <p:spPr>
            <a:xfrm>
              <a:off x="3422903" y="164"/>
              <a:ext cx="8769097" cy="6035360"/>
            </a:xfrm>
            <a:prstGeom prst="rect">
              <a:avLst/>
            </a:prstGeom>
            <a:solidFill>
              <a:srgbClr val="157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2B82A8-A0ED-F2F2-18A5-A1669785CEFD}"/>
                </a:ext>
              </a:extLst>
            </p:cNvPr>
            <p:cNvSpPr/>
            <p:nvPr userDrawn="1"/>
          </p:nvSpPr>
          <p:spPr>
            <a:xfrm>
              <a:off x="3422903" y="6633107"/>
              <a:ext cx="8769097" cy="227363"/>
            </a:xfrm>
            <a:prstGeom prst="rect">
              <a:avLst/>
            </a:prstGeom>
            <a:solidFill>
              <a:srgbClr val="157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Logo: Department of Health &amp; Human Services, USA.">
            <a:extLst>
              <a:ext uri="{FF2B5EF4-FFF2-40B4-BE49-F238E27FC236}">
                <a16:creationId xmlns:a16="http://schemas.microsoft.com/office/drawing/2014/main" id="{FBA7A891-0FAC-819F-12A2-78B61199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8" name="Picture 17" descr="Logo: HRSA Maternal &amp; Child Health.">
            <a:extLst>
              <a:ext uri="{FF2B5EF4-FFF2-40B4-BE49-F238E27FC236}">
                <a16:creationId xmlns:a16="http://schemas.microsoft.com/office/drawing/2014/main" id="{8D0BADDA-2F13-DAF3-E398-4031B93D95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86B78-2890-3E9B-9F62-5E25DF4C8D43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E25870-3C4D-3BA7-AD80-3F0696422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F47031-8C39-5201-1EC5-19A97732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02E3D13-7450-0FB8-A408-95742C7552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F9EF84F-C463-5DBA-BCA1-C5C3A04777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924DB266-268D-618D-6B85-CD7EF81A7B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537D5CE-C6E9-9064-7F3E-C90D00F74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BE396C8E-BB85-0118-3A03-2316CD8D2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C23F222-D4E6-CBC2-D4A4-18F0B55BE8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Citations and Sources</a:t>
            </a:r>
          </a:p>
        </p:txBody>
      </p:sp>
    </p:spTree>
    <p:extLst>
      <p:ext uri="{BB962C8B-B14F-4D97-AF65-F5344CB8AC3E}">
        <p14:creationId xmlns:p14="http://schemas.microsoft.com/office/powerpoint/2010/main" val="2880309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08FDEE-7B32-4C32-F463-FF7A067A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164"/>
            <a:ext cx="11248697" cy="6860306"/>
            <a:chOff x="943303" y="164"/>
            <a:chExt cx="11248697" cy="68603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0CEAF2-E619-5DE9-C174-E2C5B6B35069}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943BF01-CC3D-6FAD-7839-7C58D5FB0B9D}"/>
                </a:ext>
              </a:extLst>
            </p:cNvPr>
            <p:cNvSpPr/>
            <p:nvPr userDrawn="1"/>
          </p:nvSpPr>
          <p:spPr>
            <a:xfrm>
              <a:off x="3422904" y="164"/>
              <a:ext cx="8769096" cy="6035360"/>
            </a:xfrm>
            <a:prstGeom prst="rect">
              <a:avLst/>
            </a:prstGeom>
            <a:solidFill>
              <a:srgbClr val="FFD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D49CBE-DA45-90C6-CF28-26A084077F99}"/>
                </a:ext>
              </a:extLst>
            </p:cNvPr>
            <p:cNvSpPr/>
            <p:nvPr userDrawn="1"/>
          </p:nvSpPr>
          <p:spPr>
            <a:xfrm>
              <a:off x="3422904" y="6633107"/>
              <a:ext cx="8769096" cy="227363"/>
            </a:xfrm>
            <a:prstGeom prst="rect">
              <a:avLst/>
            </a:prstGeom>
            <a:solidFill>
              <a:srgbClr val="FFD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9B33795A-ED44-761D-0A80-01476B5CB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30711"/>
            <a:ext cx="2489566" cy="88442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666FC7-D00C-6EBB-67F3-B0BC530E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60712"/>
            <a:ext cx="2489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639A6B9-A798-953D-14BA-D1729EF60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84624"/>
            <a:ext cx="2489565" cy="2863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C8E814A-C72B-3A0F-941F-7DCD7CD217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4696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F33502A-A8EA-D967-68B4-06F9B65F378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84696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B71270-953A-9F3B-7230-55E3346B7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2265" y="529320"/>
            <a:ext cx="36964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6F8663C-E0B2-2DBC-11F6-E7161D921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82265" y="1353231"/>
            <a:ext cx="3696471" cy="392250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F4DE68D-5931-58C4-10FD-32C5FEDFE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261" y="5486401"/>
            <a:ext cx="8369469" cy="4787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90D64254-D7D0-9259-5DD0-3CD588989B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8" name="Picture 7" descr="Logo: HRSA Maternal &amp; Child Health.">
            <a:extLst>
              <a:ext uri="{FF2B5EF4-FFF2-40B4-BE49-F238E27FC236}">
                <a16:creationId xmlns:a16="http://schemas.microsoft.com/office/drawing/2014/main" id="{EE93FB67-BA24-9D52-42AB-A2EDEAC780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4870A-ED9E-CAD9-C77B-83E48BC67550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5D87-5808-68EF-CB55-22B5AD51F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0C11CA1-E596-FC48-B3B2-CEF864D5B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676" y="182880"/>
            <a:ext cx="9955923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91FA5-C0B0-5C3D-108A-85587261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84453D73-F804-FB82-9E29-69A61519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65C0E239-CF05-8AC2-137D-04FC7DDA43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D741D1-86FF-7468-09CD-575362AF0809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0ABE6-D9D6-B26C-60B9-32262241A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78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: Department of Health &amp; Human Services, USA.">
            <a:extLst>
              <a:ext uri="{FF2B5EF4-FFF2-40B4-BE49-F238E27FC236}">
                <a16:creationId xmlns:a16="http://schemas.microsoft.com/office/drawing/2014/main" id="{4DF4FEDC-7A3F-961E-A1C2-A330285B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5" name="Picture 4" descr="Logo: HRSA Maternal &amp; Child Health.">
            <a:extLst>
              <a:ext uri="{FF2B5EF4-FFF2-40B4-BE49-F238E27FC236}">
                <a16:creationId xmlns:a16="http://schemas.microsoft.com/office/drawing/2014/main" id="{B6673963-F19E-51AC-F04F-F990EC698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473E3E-1FC1-9946-6355-52F60AD3F178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5E61D-707A-EB6D-72DE-4CD68D161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2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9B9D987-331F-BEED-C75F-721CB6A0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6102" y="164"/>
            <a:ext cx="5395897" cy="6860306"/>
            <a:chOff x="6796102" y="164"/>
            <a:chExt cx="5395897" cy="68603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3FFC9B-6A3B-6B14-0B83-077499A4473C}"/>
                </a:ext>
              </a:extLst>
            </p:cNvPr>
            <p:cNvSpPr/>
            <p:nvPr userDrawn="1"/>
          </p:nvSpPr>
          <p:spPr>
            <a:xfrm>
              <a:off x="8247184" y="164"/>
              <a:ext cx="3944815" cy="6035360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E944CF-B947-7011-F93C-3A998C1C4398}"/>
                </a:ext>
              </a:extLst>
            </p:cNvPr>
            <p:cNvSpPr/>
            <p:nvPr userDrawn="1"/>
          </p:nvSpPr>
          <p:spPr>
            <a:xfrm>
              <a:off x="6796102" y="1863969"/>
              <a:ext cx="2902163" cy="29021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BE19FE-560D-4662-E6DF-28BB6517E13E}"/>
                </a:ext>
              </a:extLst>
            </p:cNvPr>
            <p:cNvSpPr/>
            <p:nvPr userDrawn="1"/>
          </p:nvSpPr>
          <p:spPr>
            <a:xfrm>
              <a:off x="8247184" y="6633107"/>
              <a:ext cx="3944815" cy="227363"/>
            </a:xfrm>
            <a:prstGeom prst="rect">
              <a:avLst/>
            </a:prstGeom>
            <a:solidFill>
              <a:srgbClr val="1E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C04808-D9C4-BD17-4599-4D039E7692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88558" y="2456424"/>
              <a:ext cx="1717251" cy="1717251"/>
            </a:xfrm>
            <a:prstGeom prst="rect">
              <a:avLst/>
            </a:prstGeom>
          </p:spPr>
        </p:pic>
      </p:grpSp>
      <p:sp>
        <p:nvSpPr>
          <p:cNvPr id="5" name="Title 6">
            <a:extLst>
              <a:ext uri="{FF2B5EF4-FFF2-40B4-BE49-F238E27FC236}">
                <a16:creationId xmlns:a16="http://schemas.microsoft.com/office/drawing/2014/main" id="{EDDACD6F-3A55-854D-709A-5F04D39974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0938" y="1069812"/>
            <a:ext cx="5318234" cy="2387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171CEA6-2BAA-EAEE-AED2-1D2378491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938" y="3549485"/>
            <a:ext cx="5318234" cy="2238703"/>
          </a:xfrm>
        </p:spPr>
        <p:txBody>
          <a:bodyPr>
            <a:normAutofit/>
          </a:bodyPr>
          <a:lstStyle>
            <a:lvl1pPr>
              <a:defRPr>
                <a:solidFill>
                  <a:srgbClr val="1E3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</a:p>
        </p:txBody>
      </p:sp>
      <p:pic>
        <p:nvPicPr>
          <p:cNvPr id="12" name="Picture 11" descr="Logo: Department of Health &amp; Human Services, USA.">
            <a:extLst>
              <a:ext uri="{FF2B5EF4-FFF2-40B4-BE49-F238E27FC236}">
                <a16:creationId xmlns:a16="http://schemas.microsoft.com/office/drawing/2014/main" id="{A911E4F3-48AC-E94C-FD7C-75434CB2F0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3" name="Picture 12" descr="Logo: HRSA Maternal &amp; Child Health.">
            <a:extLst>
              <a:ext uri="{FF2B5EF4-FFF2-40B4-BE49-F238E27FC236}">
                <a16:creationId xmlns:a16="http://schemas.microsoft.com/office/drawing/2014/main" id="{67FA6241-1051-9E04-B255-89CF8415F7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68FB32-A499-0861-7C17-5BB43C34350F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C2C22-79F6-3540-DC98-1BCE554B8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49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Logo: HRSA. Health Resources &amp; Services Administration.&#10;&#10;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0F947-E7A3-FE88-6950-AEDF3D865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2151889"/>
            <a:ext cx="10515600" cy="7356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300"/>
              <a:t>Title is Arial (Body) Bold 43pt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CD2C93-0B19-81D5-5FFA-C1DB98171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740450"/>
            <a:ext cx="8566233" cy="942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 to whom or event at which speaking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Arial (Body) Bold 27pt, Blue RGB (30, 50, 98)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656928-C074-2410-8C02-CB3E0E0E3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3840191"/>
            <a:ext cx="10948987" cy="431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2500" b="1" i="1" u="none" strike="noStrike" kern="1200" cap="none" spc="0" normalizeH="0" baseline="0" noProof="0">
                <a:ln>
                  <a:noFill/>
                </a:ln>
                <a:solidFill>
                  <a:srgbClr val="1E3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Month DD, YYYY is Arial (Body) Bold Italic 25pt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FCD63-8B0F-6131-6C7F-5B52FABAC5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469151"/>
            <a:ext cx="10515600" cy="9144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>
              <a:spcBef>
                <a:spcPts val="0"/>
              </a:spcBef>
            </a:pPr>
            <a:r>
              <a:rPr lang="en-US" sz="2000"/>
              <a:t>[Speaker Name(s)] is Arial (Body) Bold 20pt, </a:t>
            </a:r>
            <a:r>
              <a:rPr lang="es-ES" sz="2000"/>
              <a:t>Red RGB (64, 64, 64)</a:t>
            </a:r>
          </a:p>
          <a:p>
            <a:pPr algn="l">
              <a:spcBef>
                <a:spcPts val="0"/>
              </a:spcBef>
            </a:pPr>
            <a:r>
              <a:rPr lang="en-US" sz="2000"/>
              <a:t>[Title, Office] is Arial (Body) Bold 20pt, </a:t>
            </a:r>
            <a:r>
              <a:rPr lang="es-ES" sz="2000"/>
              <a:t>Red RGB (64, 64, 64)</a:t>
            </a:r>
            <a:endParaRPr lang="en-US" sz="2000"/>
          </a:p>
          <a:p>
            <a:pPr algn="l">
              <a:spcBef>
                <a:spcPts val="0"/>
              </a:spcBef>
            </a:pPr>
            <a:r>
              <a:rPr lang="en-US" sz="2000">
                <a:solidFill>
                  <a:srgbClr val="0F4D7B"/>
                </a:solidFill>
              </a:rPr>
              <a:t>Maternal and Child Health Bureau (MCHB)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2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01E4-CA33-C780-27CA-DBE952B2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84E58-F2D2-02CB-EF5E-796DF624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2B389-7805-8D50-4622-46B15947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3FE95-284C-480D-7470-6DA9D509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38087-0991-0DCD-D5FD-B66D4808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4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FFD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Arial Bold 60pt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1F61B0BF-038D-4034-BDD6-26DB15593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E1A973B6-7848-BE48-6747-15D2A45F3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72070FD-0AF6-9804-954D-C2A970E95B0B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3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15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Arial Bold 60pt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031312C4-168F-26B8-BF89-6D039FCA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F4A9CC42-9EA9-3952-B66A-81803B507B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810C44-4070-BEC3-AF8A-B21AE8722903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5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698DF-06DE-0D90-AA9B-A64DDB030FA7}"/>
              </a:ext>
            </a:extLst>
          </p:cNvPr>
          <p:cNvSpPr/>
          <p:nvPr/>
        </p:nvSpPr>
        <p:spPr>
          <a:xfrm>
            <a:off x="0" y="8869"/>
            <a:ext cx="12192000" cy="5827156"/>
          </a:xfrm>
          <a:prstGeom prst="rect">
            <a:avLst/>
          </a:prstGeom>
          <a:solidFill>
            <a:srgbClr val="26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C8127-221E-EA9D-12B7-5A310F230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Arial Bold 60pt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34E260-D9DA-3F10-85AB-C6033E3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: Department of Health &amp; Human Services, USA.">
            <a:extLst>
              <a:ext uri="{FF2B5EF4-FFF2-40B4-BE49-F238E27FC236}">
                <a16:creationId xmlns:a16="http://schemas.microsoft.com/office/drawing/2014/main" id="{178DE227-9492-5F35-638C-75574ED5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6" name="Picture 5" descr="Logo: HRSA Maternal &amp; Child Health.">
            <a:extLst>
              <a:ext uri="{FF2B5EF4-FFF2-40B4-BE49-F238E27FC236}">
                <a16:creationId xmlns:a16="http://schemas.microsoft.com/office/drawing/2014/main" id="{583D3175-BC98-882E-1AF2-13E38A274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2CE5F5-B1DA-8AB5-4647-60C606534930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0999-0A4D-4DD5-70EF-839E4FFFF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4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3EAE-D20E-5C43-9EF6-191FFFCDF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8513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Arial Bold 60pt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59A5-120B-2946-BF87-45DBBC6F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48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B933AE94-BE8F-68AF-A107-70541E2F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D2E7FA87-89AE-FB27-8D74-72DF41E8D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9F9310-E106-249D-E276-14FFE0FC85C0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C2C22-79F6-3540-DC98-1BCE554B8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C108C9-68A9-724A-A771-79B29D4B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82880"/>
            <a:ext cx="10515600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E3262"/>
                </a:solidFill>
              </a:defRPr>
            </a:lvl1pPr>
          </a:lstStyle>
          <a:p>
            <a:r>
              <a:rPr lang="en-US" sz="2800"/>
              <a:t>Arial (Body) Bold 28pt, Blue RGB (30, 50, 98)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968A-00A1-D22B-E366-24CF6DDD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415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01ED35-F539-6D02-0F30-8C41E9630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714670"/>
            <a:ext cx="10515599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8" name="Picture 7" descr="Logo: Department of Health &amp; Human Services, USA.">
            <a:extLst>
              <a:ext uri="{FF2B5EF4-FFF2-40B4-BE49-F238E27FC236}">
                <a16:creationId xmlns:a16="http://schemas.microsoft.com/office/drawing/2014/main" id="{E222FACF-6838-E484-D06D-9AC9B62D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9" name="Picture 8" descr="Logo: HRSA Maternal &amp; Child Health.">
            <a:extLst>
              <a:ext uri="{FF2B5EF4-FFF2-40B4-BE49-F238E27FC236}">
                <a16:creationId xmlns:a16="http://schemas.microsoft.com/office/drawing/2014/main" id="{0FC5DFE6-2EDD-D74E-863F-F8956C6D68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C00A9-BFD4-DAAB-142F-C76FA6FC0025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B7856-CCA7-BF58-DC59-B4A0DB3AD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46F9-E8FC-7677-9FD6-5A94E04BC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86FB197-4794-57F1-26AE-BB0686AF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82880"/>
            <a:ext cx="10515599" cy="93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71B87F-D98C-0698-3C86-BE1680BA9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9C68E65-EF14-566F-56A8-746F7EEF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D2617D-3269-D0EB-572E-AA8118DC17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726393"/>
            <a:ext cx="10515599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6" name="Picture 5" descr="Logo: Department of Health &amp; Human Services, USA.">
            <a:extLst>
              <a:ext uri="{FF2B5EF4-FFF2-40B4-BE49-F238E27FC236}">
                <a16:creationId xmlns:a16="http://schemas.microsoft.com/office/drawing/2014/main" id="{E9928A67-5438-2F7A-949C-BE7CB5AB8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7" name="Picture 6" descr="Logo: HRSA Maternal &amp; Child Health.">
            <a:extLst>
              <a:ext uri="{FF2B5EF4-FFF2-40B4-BE49-F238E27FC236}">
                <a16:creationId xmlns:a16="http://schemas.microsoft.com/office/drawing/2014/main" id="{7C15498F-1502-7D4B-94B0-6D36677B69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E496A9-CFCD-36E8-DBE6-BD13F09F83DF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F6FEE-1E09-5FC7-07EE-A95E87D32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644C3-A273-5524-1658-43EFD6D47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303" y="1115132"/>
            <a:ext cx="10296144" cy="27432"/>
          </a:xfrm>
          <a:prstGeom prst="rect">
            <a:avLst/>
          </a:prstGeom>
          <a:solidFill>
            <a:srgbClr val="9F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0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5953BDC-3110-B047-877D-660FC46A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879"/>
            <a:ext cx="5696607" cy="932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SAMPLE TITLE (use 28 pt. font)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AE1A74-5B39-4B08-84CA-ADB6870E18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387367"/>
            <a:ext cx="5696607" cy="4213333"/>
          </a:xfrm>
        </p:spPr>
        <p:txBody>
          <a:bodyPr/>
          <a:lstStyle/>
          <a:p>
            <a:r>
              <a:rPr lang="en-US" sz="2400"/>
              <a:t>Sample Text (use 24 pt. font)</a:t>
            </a:r>
          </a:p>
          <a:p>
            <a:r>
              <a:rPr lang="en-US" sz="2400"/>
              <a:t>Sample Text (use 24 pt. font)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Sample Bullet (use 20 pt. font)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604A49-BEDB-EB1A-B916-609C272DF0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6393"/>
            <a:ext cx="5696606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Citations and Sources</a:t>
            </a:r>
          </a:p>
        </p:txBody>
      </p:sp>
      <p:pic>
        <p:nvPicPr>
          <p:cNvPr id="7" name="Picture 6" descr="Logo: Department of Health &amp; Human Services, USA.">
            <a:extLst>
              <a:ext uri="{FF2B5EF4-FFF2-40B4-BE49-F238E27FC236}">
                <a16:creationId xmlns:a16="http://schemas.microsoft.com/office/drawing/2014/main" id="{AB481C8A-0B67-45D5-E8E7-F23D74A0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2" name="Picture 11" descr="Logo: HRSA Maternal &amp; Child Health.">
            <a:extLst>
              <a:ext uri="{FF2B5EF4-FFF2-40B4-BE49-F238E27FC236}">
                <a16:creationId xmlns:a16="http://schemas.microsoft.com/office/drawing/2014/main" id="{6D06FCDF-A2F8-25C4-94C1-0AA89354D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5FC66C-4001-9373-E364-A448218A10C2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F019-87BA-2972-E9D9-F2D10158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BD4B62-D1B0-55AC-3258-F44CDAB0D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03" y="0"/>
            <a:ext cx="11248697" cy="6851274"/>
            <a:chOff x="943303" y="0"/>
            <a:chExt cx="11248697" cy="68512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CC51A9-68C8-AC73-88BE-D4BBEB843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43303" y="1115132"/>
              <a:ext cx="10296144" cy="27432"/>
            </a:xfrm>
            <a:prstGeom prst="rect">
              <a:avLst/>
            </a:prstGeom>
            <a:solidFill>
              <a:srgbClr val="9F1C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CB25B9-115E-DA6F-EE52-06FA4AFE7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0"/>
              <a:ext cx="5475890" cy="59908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40875F-02BD-855C-F838-D1731D451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6110" y="6685298"/>
              <a:ext cx="5475890" cy="165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55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F9F73-7279-6C48-AC84-4962AFFB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780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Arial Bold 28pt, Blue RGB (15, 77, 123)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F8A71-A7B8-2945-8DEC-1B8F3B699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2979"/>
            <a:ext cx="10515600" cy="433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Logo: Department of Health &amp; Human Services, USA.">
            <a:extLst>
              <a:ext uri="{FF2B5EF4-FFF2-40B4-BE49-F238E27FC236}">
                <a16:creationId xmlns:a16="http://schemas.microsoft.com/office/drawing/2014/main" id="{EFA224C0-2E38-9844-7231-CA1E1973EE76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235269" y="5918181"/>
            <a:ext cx="768352" cy="768352"/>
          </a:xfrm>
          <a:prstGeom prst="rect">
            <a:avLst/>
          </a:prstGeom>
        </p:spPr>
      </p:pic>
      <p:pic>
        <p:nvPicPr>
          <p:cNvPr id="18" name="Picture 17" descr="Logo: HRSA Maternal &amp; Child Health.">
            <a:extLst>
              <a:ext uri="{FF2B5EF4-FFF2-40B4-BE49-F238E27FC236}">
                <a16:creationId xmlns:a16="http://schemas.microsoft.com/office/drawing/2014/main" id="{E3869660-2CCB-0248-A95E-18B83776FD34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25605"/>
            <a:ext cx="1480426" cy="41216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B10AB5-D714-E3B6-45F2-FA890A058B35}"/>
              </a:ext>
            </a:extLst>
          </p:cNvPr>
          <p:cNvSpPr/>
          <p:nvPr/>
        </p:nvSpPr>
        <p:spPr>
          <a:xfrm>
            <a:off x="1152538" y="6140230"/>
            <a:ext cx="9148750" cy="388172"/>
          </a:xfrm>
          <a:prstGeom prst="roundRect">
            <a:avLst/>
          </a:prstGeom>
          <a:solidFill>
            <a:srgbClr val="26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F84D1A2-DC79-3737-3E4D-B0AEDE481958}"/>
              </a:ext>
            </a:extLst>
          </p:cNvPr>
          <p:cNvSpPr txBox="1">
            <a:spLocks/>
          </p:cNvSpPr>
          <p:nvPr/>
        </p:nvSpPr>
        <p:spPr>
          <a:xfrm>
            <a:off x="1178637" y="6234325"/>
            <a:ext cx="2713649" cy="3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600" b="1" i="0" kern="1200" smtClean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200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https://mchb.hrsa.gov</a:t>
            </a:r>
          </a:p>
          <a:p>
            <a:endParaRPr lang="en-US" sz="12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07C5563-2EB9-BC4E-1F33-89D990AA9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0501" y="6155535"/>
            <a:ext cx="37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5F6692-EF97-4CAE-8D18-B7849BD74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8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E326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3" Type="http://schemas.openxmlformats.org/officeDocument/2006/relationships/customXml" Target="../ink/ink1.xml"/><Relationship Id="rId12" Type="http://schemas.openxmlformats.org/officeDocument/2006/relationships/image" Target="../media/image4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15" Type="http://schemas.openxmlformats.org/officeDocument/2006/relationships/customXml" Target="../ink/ink3.xml"/><Relationship Id="rId1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3" Type="http://schemas.openxmlformats.org/officeDocument/2006/relationships/image" Target="../media/image57.png"/><Relationship Id="rId12" Type="http://schemas.openxmlformats.org/officeDocument/2006/relationships/customXml" Target="../ink/ink6.xml"/><Relationship Id="rId2" Type="http://schemas.openxmlformats.org/officeDocument/2006/relationships/image" Target="../media/image55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50.png"/><Relationship Id="rId15" Type="http://schemas.openxmlformats.org/officeDocument/2006/relationships/image" Target="../media/image48.png"/><Relationship Id="rId10" Type="http://schemas.openxmlformats.org/officeDocument/2006/relationships/customXml" Target="../ink/ink5.xml"/><Relationship Id="rId4" Type="http://schemas.openxmlformats.org/officeDocument/2006/relationships/customXml" Target="../ink/ink4.xml"/><Relationship Id="rId9" Type="http://schemas.openxmlformats.org/officeDocument/2006/relationships/image" Target="../media/image490.png"/><Relationship Id="rId14" Type="http://schemas.openxmlformats.org/officeDocument/2006/relationships/customXml" Target="../ink/ink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0.xml"/><Relationship Id="rId5" Type="http://schemas.openxmlformats.org/officeDocument/2006/relationships/image" Target="../media/image560.png"/><Relationship Id="rId4" Type="http://schemas.openxmlformats.org/officeDocument/2006/relationships/customXml" Target="../ink/ink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61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2.xml"/><Relationship Id="rId5" Type="http://schemas.openxmlformats.org/officeDocument/2006/relationships/image" Target="../media/image62.png"/><Relationship Id="rId10" Type="http://schemas.openxmlformats.org/officeDocument/2006/relationships/customXml" Target="../ink/ink15.xml"/><Relationship Id="rId4" Type="http://schemas.openxmlformats.org/officeDocument/2006/relationships/customXml" Target="../ink/ink11.xml"/><Relationship Id="rId9" Type="http://schemas.openxmlformats.org/officeDocument/2006/relationships/customXml" Target="../ink/ink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17.xml"/><Relationship Id="rId4" Type="http://schemas.openxmlformats.org/officeDocument/2006/relationships/image" Target="../media/image5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19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21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23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63.png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5.xml"/><Relationship Id="rId5" Type="http://schemas.openxmlformats.org/officeDocument/2006/relationships/image" Target="../media/image570.png"/><Relationship Id="rId10" Type="http://schemas.openxmlformats.org/officeDocument/2006/relationships/customXml" Target="../ink/ink28.xml"/><Relationship Id="rId4" Type="http://schemas.openxmlformats.org/officeDocument/2006/relationships/customXml" Target="../ink/ink24.xml"/><Relationship Id="rId9" Type="http://schemas.openxmlformats.org/officeDocument/2006/relationships/customXml" Target="../ink/ink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30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32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customXml" Target="../ink/ink33.xml"/><Relationship Id="rId7" Type="http://schemas.openxmlformats.org/officeDocument/2006/relationships/customXml" Target="../ink/ink36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5.xml"/><Relationship Id="rId5" Type="http://schemas.openxmlformats.org/officeDocument/2006/relationships/customXml" Target="../ink/ink34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BD05-9317-D89F-3255-670340B0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786" y="2428833"/>
            <a:ext cx="11118027" cy="73569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Revised Healthy Start Data Collection Forms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C309E8-5F98-55B7-BEE3-C20DB87CB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5788" y="3170434"/>
            <a:ext cx="7403054" cy="431221"/>
          </a:xfrm>
        </p:spPr>
        <p:txBody>
          <a:bodyPr>
            <a:noAutofit/>
          </a:bodyPr>
          <a:lstStyle/>
          <a:p>
            <a:r>
              <a:rPr lang="en-US" sz="2500" b="1" i="1" dirty="0">
                <a:solidFill>
                  <a:srgbClr val="1E3262"/>
                </a:solidFill>
              </a:rPr>
              <a:t>June 2024 Training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439B132-4931-FB4A-9AE4-A4247B34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787" y="4426117"/>
            <a:ext cx="7682754" cy="914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Lina Barrett, MPH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Public Health Analyst, DHSPS/Data and Evaluation Branch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F4D7B"/>
                </a:solidFill>
              </a:rPr>
              <a:t>Maternal and Child Health Bureau (MCHB)</a:t>
            </a:r>
          </a:p>
        </p:txBody>
      </p:sp>
    </p:spTree>
    <p:extLst>
      <p:ext uri="{BB962C8B-B14F-4D97-AF65-F5344CB8AC3E}">
        <p14:creationId xmlns:p14="http://schemas.microsoft.com/office/powerpoint/2010/main" val="310116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C570-48AB-608A-A61D-FD0FA147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4B9-445E-CC53-1031-33A7CE5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426993"/>
            <a:ext cx="4766534" cy="2004014"/>
          </a:xfrm>
        </p:spPr>
        <p:txBody>
          <a:bodyPr/>
          <a:lstStyle/>
          <a:p>
            <a:pPr marL="461963" indent="-4619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Questions are organized by </a:t>
            </a:r>
            <a:r>
              <a:rPr lang="en-US" b="1" i="1" dirty="0">
                <a:solidFill>
                  <a:srgbClr val="0070C0"/>
                </a:solidFill>
              </a:rPr>
              <a:t>topics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dirty="0"/>
              <a:t>Headers include short intros to each topic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FD8C2-BC20-04F2-9D0D-B3D98EBC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770" y="2008700"/>
            <a:ext cx="5745650" cy="677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C5B6F-BBA7-3A96-449D-2F6070D5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773" y="2937727"/>
            <a:ext cx="5745642" cy="877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A2AE0-818F-326B-F0F3-3C616E087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774" y="4056542"/>
            <a:ext cx="5745641" cy="610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B5693-87AA-F1B5-8253-29C8AB506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1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C570-48AB-608A-A61D-FD0FA147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Format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CFE3AB-C0C1-C611-506B-D2AD89D798FB}"/>
              </a:ext>
            </a:extLst>
          </p:cNvPr>
          <p:cNvGrpSpPr/>
          <p:nvPr/>
        </p:nvGrpSpPr>
        <p:grpSpPr>
          <a:xfrm>
            <a:off x="289562" y="2456294"/>
            <a:ext cx="10263887" cy="1917213"/>
            <a:chOff x="474118" y="2384273"/>
            <a:chExt cx="10263887" cy="19172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A26D9B-7D8D-1D4C-401E-114CA428A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5138" y="2387050"/>
              <a:ext cx="8441969" cy="19144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8ACB53-B321-751A-5799-20E088F772E8}"/>
                </a:ext>
              </a:extLst>
            </p:cNvPr>
            <p:cNvSpPr/>
            <p:nvPr/>
          </p:nvSpPr>
          <p:spPr>
            <a:xfrm>
              <a:off x="2045138" y="2453435"/>
              <a:ext cx="240632" cy="24063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E42A25-F578-FA23-965B-3356FEEA97AC}"/>
                </a:ext>
              </a:extLst>
            </p:cNvPr>
            <p:cNvCxnSpPr>
              <a:cxnSpLocks/>
            </p:cNvCxnSpPr>
            <p:nvPr/>
          </p:nvCxnSpPr>
          <p:spPr>
            <a:xfrm>
              <a:off x="1633163" y="2568939"/>
              <a:ext cx="32725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B3B412-DC15-9BE6-D0D1-5B30A9309925}"/>
                </a:ext>
              </a:extLst>
            </p:cNvPr>
            <p:cNvSpPr txBox="1"/>
            <p:nvPr/>
          </p:nvSpPr>
          <p:spPr>
            <a:xfrm>
              <a:off x="474118" y="2387050"/>
              <a:ext cx="1260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Question #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EC9BCA0-C726-9100-BF85-981543E362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3601" y="2568939"/>
              <a:ext cx="36576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F39E7C-07AA-F897-187C-268151B90918}"/>
                </a:ext>
              </a:extLst>
            </p:cNvPr>
            <p:cNvSpPr txBox="1"/>
            <p:nvPr/>
          </p:nvSpPr>
          <p:spPr>
            <a:xfrm>
              <a:off x="4299362" y="2384273"/>
              <a:ext cx="1068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Question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D962606-485F-9C59-A33E-68EC8F5627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7461" y="2855254"/>
              <a:ext cx="423712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896DD8-BA3A-5AD6-48FA-7E8958F6945A}"/>
                </a:ext>
              </a:extLst>
            </p:cNvPr>
            <p:cNvSpPr txBox="1"/>
            <p:nvPr/>
          </p:nvSpPr>
          <p:spPr>
            <a:xfrm>
              <a:off x="4803173" y="2670588"/>
              <a:ext cx="2861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# of responses allowed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793CEE96-01AE-051F-186A-8924989000C1}"/>
                </a:ext>
              </a:extLst>
            </p:cNvPr>
            <p:cNvSpPr/>
            <p:nvPr/>
          </p:nvSpPr>
          <p:spPr>
            <a:xfrm>
              <a:off x="2386526" y="3134233"/>
              <a:ext cx="389515" cy="962526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FC8636EC-773A-20AB-411B-190EA5BF257F}"/>
                </a:ext>
              </a:extLst>
            </p:cNvPr>
            <p:cNvSpPr/>
            <p:nvPr/>
          </p:nvSpPr>
          <p:spPr>
            <a:xfrm rot="10800000">
              <a:off x="10348490" y="3134233"/>
              <a:ext cx="389515" cy="962526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BFC995-6A1A-332B-0E48-751BEC4F57C0}"/>
                </a:ext>
              </a:extLst>
            </p:cNvPr>
            <p:cNvSpPr txBox="1"/>
            <p:nvPr/>
          </p:nvSpPr>
          <p:spPr>
            <a:xfrm>
              <a:off x="474118" y="3429414"/>
              <a:ext cx="1915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Response options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37DA-850A-9483-65FB-18194A8C0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4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C570-48AB-608A-A61D-FD0FA147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Skip Logic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8BC15C-36F5-2EA7-9903-FEB14FB48C56}"/>
              </a:ext>
            </a:extLst>
          </p:cNvPr>
          <p:cNvGrpSpPr/>
          <p:nvPr/>
        </p:nvGrpSpPr>
        <p:grpSpPr>
          <a:xfrm>
            <a:off x="1925105" y="1809025"/>
            <a:ext cx="8341785" cy="3211752"/>
            <a:chOff x="1925105" y="1809025"/>
            <a:chExt cx="8341785" cy="32117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E7DFBF-E72C-EB6E-6F26-F62D0E566940}"/>
                </a:ext>
              </a:extLst>
            </p:cNvPr>
            <p:cNvGrpSpPr/>
            <p:nvPr/>
          </p:nvGrpSpPr>
          <p:grpSpPr>
            <a:xfrm>
              <a:off x="1925105" y="1809025"/>
              <a:ext cx="8341785" cy="3211752"/>
              <a:chOff x="1925107" y="2236135"/>
              <a:chExt cx="8341785" cy="321175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192818D-1A75-FEF2-A400-636D3409A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5107" y="2236135"/>
                <a:ext cx="8341785" cy="32117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78ACB53-B321-751A-5799-20E088F772E8}"/>
                  </a:ext>
                </a:extLst>
              </p:cNvPr>
              <p:cNvSpPr/>
              <p:nvPr/>
            </p:nvSpPr>
            <p:spPr>
              <a:xfrm>
                <a:off x="3083763" y="2909903"/>
                <a:ext cx="240632" cy="240632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Connector: Elbow 7">
                <a:extLst>
                  <a:ext uri="{FF2B5EF4-FFF2-40B4-BE49-F238E27FC236}">
                    <a16:creationId xmlns:a16="http://schemas.microsoft.com/office/drawing/2014/main" id="{A34617F7-7575-4066-4070-C9FAD456B27C}"/>
                  </a:ext>
                </a:extLst>
              </p:cNvPr>
              <p:cNvCxnSpPr/>
              <p:nvPr/>
            </p:nvCxnSpPr>
            <p:spPr>
              <a:xfrm rot="5400000">
                <a:off x="2573889" y="3170655"/>
                <a:ext cx="579255" cy="298383"/>
              </a:xfrm>
              <a:prstGeom prst="bentConnector3">
                <a:avLst>
                  <a:gd name="adj1" fmla="val -1512"/>
                </a:avLst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CC7272-01CB-C63B-06D7-F61BD081A0AD}"/>
                </a:ext>
              </a:extLst>
            </p:cNvPr>
            <p:cNvCxnSpPr/>
            <p:nvPr/>
          </p:nvCxnSpPr>
          <p:spPr>
            <a:xfrm>
              <a:off x="4518211" y="2712667"/>
              <a:ext cx="344245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F1F0B-0C1B-E40B-83D4-986A95D3E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5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5879-6D77-0E6F-754B-44472AFA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FDF8A-EE23-3A88-3558-81D624A2D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785" y="1632859"/>
            <a:ext cx="5944430" cy="376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18C60E-B235-684E-D539-0D626CCA6129}"/>
              </a:ext>
            </a:extLst>
          </p:cNvPr>
          <p:cNvGrpSpPr/>
          <p:nvPr/>
        </p:nvGrpSpPr>
        <p:grpSpPr>
          <a:xfrm>
            <a:off x="1021082" y="2018195"/>
            <a:ext cx="9949620" cy="3213701"/>
            <a:chOff x="1021082" y="2018195"/>
            <a:chExt cx="9949620" cy="321370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71C2B32-A61E-B0B5-FE99-C0F74B5BA55C}"/>
                </a:ext>
              </a:extLst>
            </p:cNvPr>
            <p:cNvCxnSpPr>
              <a:cxnSpLocks/>
            </p:cNvCxnSpPr>
            <p:nvPr/>
          </p:nvCxnSpPr>
          <p:spPr>
            <a:xfrm>
              <a:off x="2592707" y="2212582"/>
              <a:ext cx="868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AD5230-0EC9-30B1-E5F6-2569ADCDEC88}"/>
                </a:ext>
              </a:extLst>
            </p:cNvPr>
            <p:cNvSpPr txBox="1"/>
            <p:nvPr/>
          </p:nvSpPr>
          <p:spPr>
            <a:xfrm>
              <a:off x="1021082" y="2018195"/>
              <a:ext cx="161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First screening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67EF71-91E7-0BA8-D845-395A29A39973}"/>
                </a:ext>
              </a:extLst>
            </p:cNvPr>
            <p:cNvSpPr txBox="1"/>
            <p:nvPr/>
          </p:nvSpPr>
          <p:spPr>
            <a:xfrm>
              <a:off x="1360284" y="2426176"/>
              <a:ext cx="1992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Follow-up screenings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E1571E-FFDF-66ED-8EE3-AA0307EF8981}"/>
                </a:ext>
              </a:extLst>
            </p:cNvPr>
            <p:cNvCxnSpPr>
              <a:cxnSpLocks/>
            </p:cNvCxnSpPr>
            <p:nvPr/>
          </p:nvCxnSpPr>
          <p:spPr>
            <a:xfrm>
              <a:off x="2592707" y="2749342"/>
              <a:ext cx="868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81667CBD-1563-C2A3-406E-EDA93B20F9E5}"/>
                </a:ext>
              </a:extLst>
            </p:cNvPr>
            <p:cNvSpPr/>
            <p:nvPr/>
          </p:nvSpPr>
          <p:spPr>
            <a:xfrm rot="10800000">
              <a:off x="7582141" y="3197342"/>
              <a:ext cx="643135" cy="2029334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CEF835-E082-14C1-BC1E-85849A802A56}"/>
                </a:ext>
              </a:extLst>
            </p:cNvPr>
            <p:cNvSpPr txBox="1"/>
            <p:nvPr/>
          </p:nvSpPr>
          <p:spPr>
            <a:xfrm>
              <a:off x="8379285" y="3790839"/>
              <a:ext cx="222079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When updating, you must select a reason and enter the date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A3BCEE-6245-5AB1-86E4-C81F4B526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6022" y="2442958"/>
              <a:ext cx="49931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8CAF25-293F-012B-3752-7F0CDE957616}"/>
                </a:ext>
              </a:extLst>
            </p:cNvPr>
            <p:cNvSpPr txBox="1"/>
            <p:nvPr/>
          </p:nvSpPr>
          <p:spPr>
            <a:xfrm>
              <a:off x="8255332" y="2241510"/>
              <a:ext cx="1514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Never change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CB2F76-149C-767D-9A69-1E000B2D85F1}"/>
                </a:ext>
              </a:extLst>
            </p:cNvPr>
            <p:cNvSpPr txBox="1"/>
            <p:nvPr/>
          </p:nvSpPr>
          <p:spPr>
            <a:xfrm>
              <a:off x="8568911" y="4647121"/>
              <a:ext cx="240179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0070C0"/>
                  </a:solidFill>
                </a:rPr>
                <a:t>*Enter the date you </a:t>
              </a:r>
              <a:r>
                <a:rPr lang="en-US" sz="1600" i="1" u="sng" dirty="0">
                  <a:solidFill>
                    <a:srgbClr val="0070C0"/>
                  </a:solidFill>
                </a:rPr>
                <a:t>screened</a:t>
              </a:r>
              <a:r>
                <a:rPr lang="en-US" sz="1600" i="1" dirty="0">
                  <a:solidFill>
                    <a:srgbClr val="0070C0"/>
                  </a:solidFill>
                </a:rPr>
                <a:t> the participant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6432D-80BF-F330-D23F-E61963368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5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F08B-0615-CC13-07E2-207BEC0A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Initial Screening Process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AE8B02-5DFD-854C-756D-A18CCAFAA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Screening Flow Charts by Participant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5CE1C-E63F-0EF4-FB72-4F9687F7A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1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ACE3-B19C-A8F6-DE89-175B94EC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A9F8-50BE-DD93-29C6-D7E31697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58" y="1652778"/>
            <a:ext cx="7402158" cy="4154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GBE – Group-based health and parenting education</a:t>
            </a:r>
            <a:endParaRPr lang="en-US" sz="2200" dirty="0"/>
          </a:p>
          <a:p>
            <a:pPr marL="398463" lvl="1">
              <a:lnSpc>
                <a:spcPct val="100000"/>
              </a:lnSpc>
            </a:pPr>
            <a:r>
              <a:rPr lang="en-US" sz="1600" dirty="0"/>
              <a:t>Attends group-based health education classes/meetings/series’</a:t>
            </a:r>
          </a:p>
          <a:p>
            <a:pPr marL="398463"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Not enrolled in CM/CC, no assigned CM/CHW</a:t>
            </a:r>
          </a:p>
          <a:p>
            <a:pPr marL="0" indent="0">
              <a:buNone/>
            </a:pPr>
            <a:r>
              <a:rPr lang="en-US" sz="2200" b="1" dirty="0"/>
              <a:t>CM/CC – Case management/Care Coordination</a:t>
            </a:r>
            <a:endParaRPr lang="en-US" sz="2200" dirty="0"/>
          </a:p>
          <a:p>
            <a:pPr marL="398463" lvl="1">
              <a:lnSpc>
                <a:spcPct val="100000"/>
              </a:lnSpc>
            </a:pPr>
            <a:r>
              <a:rPr lang="en-US" sz="1600" dirty="0"/>
              <a:t>Enrolled in case management/care coordination services</a:t>
            </a:r>
          </a:p>
          <a:p>
            <a:pPr marL="398463"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Receives 1-on-1 visits with a CM/CHW </a:t>
            </a:r>
          </a:p>
          <a:p>
            <a:pPr marL="0" indent="0">
              <a:buNone/>
            </a:pPr>
            <a:r>
              <a:rPr lang="en-US" sz="2200" b="1" dirty="0"/>
              <a:t>Other Adult</a:t>
            </a:r>
            <a:endParaRPr lang="en-US" sz="2200" dirty="0"/>
          </a:p>
          <a:p>
            <a:pPr marL="398463" lvl="1">
              <a:lnSpc>
                <a:spcPct val="100000"/>
              </a:lnSpc>
            </a:pPr>
            <a:r>
              <a:rPr lang="en-US" sz="1600" dirty="0"/>
              <a:t>Primary responsibility for/custody of an enrolled child</a:t>
            </a:r>
          </a:p>
          <a:p>
            <a:pPr marL="398463" lvl="1">
              <a:lnSpc>
                <a:spcPct val="100000"/>
              </a:lnSpc>
            </a:pPr>
            <a:r>
              <a:rPr lang="en-US" sz="1600" dirty="0"/>
              <a:t>Not enrolled in CM/CC, not attending group-based classes/meetings/series’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6" name="Graphic 5" descr="Teacher outline">
            <a:extLst>
              <a:ext uri="{FF2B5EF4-FFF2-40B4-BE49-F238E27FC236}">
                <a16:creationId xmlns:a16="http://schemas.microsoft.com/office/drawing/2014/main" id="{A5076CFC-9DB7-3987-62D6-F9DFF7C34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925" y="1388986"/>
            <a:ext cx="914400" cy="914400"/>
          </a:xfrm>
          <a:prstGeom prst="rect">
            <a:avLst/>
          </a:prstGeom>
        </p:spPr>
      </p:pic>
      <p:pic>
        <p:nvPicPr>
          <p:cNvPr id="8" name="Graphic 7" descr="Address Book outline">
            <a:extLst>
              <a:ext uri="{FF2B5EF4-FFF2-40B4-BE49-F238E27FC236}">
                <a16:creationId xmlns:a16="http://schemas.microsoft.com/office/drawing/2014/main" id="{09C0A54F-9AEF-129C-D2E8-9BE1A0650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3925" y="2502725"/>
            <a:ext cx="914400" cy="914400"/>
          </a:xfrm>
          <a:prstGeom prst="rect">
            <a:avLst/>
          </a:prstGeom>
        </p:spPr>
      </p:pic>
      <p:pic>
        <p:nvPicPr>
          <p:cNvPr id="10" name="Graphic 9" descr="Baby outline">
            <a:extLst>
              <a:ext uri="{FF2B5EF4-FFF2-40B4-BE49-F238E27FC236}">
                <a16:creationId xmlns:a16="http://schemas.microsoft.com/office/drawing/2014/main" id="{D2097DEE-1F8F-737D-ADF1-3BC7D18F6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925" y="3616464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DFF7-72CE-ECE2-3B93-662ABE6F2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5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3F64-EDB0-455C-987E-484F7FDF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GBE Participant - Initial Screening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2BA20A-C28D-3F59-D93D-2C2AE100453C}"/>
              </a:ext>
            </a:extLst>
          </p:cNvPr>
          <p:cNvSpPr/>
          <p:nvPr/>
        </p:nvSpPr>
        <p:spPr>
          <a:xfrm>
            <a:off x="4948237" y="1489362"/>
            <a:ext cx="2295525" cy="6572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GBE Participant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D3724D-5EA8-62FC-8E8A-26087495C8CF}"/>
              </a:ext>
            </a:extLst>
          </p:cNvPr>
          <p:cNvCxnSpPr>
            <a:cxnSpLocks/>
          </p:cNvCxnSpPr>
          <p:nvPr/>
        </p:nvCxnSpPr>
        <p:spPr>
          <a:xfrm>
            <a:off x="6095999" y="2146587"/>
            <a:ext cx="0" cy="1190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A4DCE3-8322-7701-0837-D5CE8B5114E9}"/>
              </a:ext>
            </a:extLst>
          </p:cNvPr>
          <p:cNvSpPr txBox="1"/>
          <p:nvPr/>
        </p:nvSpPr>
        <p:spPr>
          <a:xfrm>
            <a:off x="4986337" y="3388824"/>
            <a:ext cx="22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Demographic 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5A3ED0-0C9F-FCE4-7A4B-9ABA540F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736" y="3758156"/>
            <a:ext cx="1226527" cy="1581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phic 2" descr="Teacher outline">
            <a:extLst>
              <a:ext uri="{FF2B5EF4-FFF2-40B4-BE49-F238E27FC236}">
                <a16:creationId xmlns:a16="http://schemas.microsoft.com/office/drawing/2014/main" id="{88B0D662-8016-F28E-A303-23D36333D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956" y="387847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A371-ED0C-DEE1-19D6-B4FA82790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3F64-EDB0-455C-987E-484F7FDF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CM/CC Participant - Initial Screening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EF5D61-3AF8-4C23-AF33-500EBF403478}"/>
              </a:ext>
            </a:extLst>
          </p:cNvPr>
          <p:cNvGrpSpPr/>
          <p:nvPr/>
        </p:nvGrpSpPr>
        <p:grpSpPr>
          <a:xfrm>
            <a:off x="743109" y="1203283"/>
            <a:ext cx="11048706" cy="4809608"/>
            <a:chOff x="775654" y="1636519"/>
            <a:chExt cx="11048706" cy="480960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1DBBC49-C09E-875C-B020-E7198DE90D31}"/>
                </a:ext>
              </a:extLst>
            </p:cNvPr>
            <p:cNvSpPr/>
            <p:nvPr/>
          </p:nvSpPr>
          <p:spPr>
            <a:xfrm>
              <a:off x="775654" y="2436619"/>
              <a:ext cx="2295525" cy="65722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CM/CC Participant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C87AE4-E6C1-F741-7D8D-D19DABA59D80}"/>
                </a:ext>
              </a:extLst>
            </p:cNvPr>
            <p:cNvSpPr txBox="1"/>
            <p:nvPr/>
          </p:nvSpPr>
          <p:spPr>
            <a:xfrm>
              <a:off x="3427983" y="1638342"/>
              <a:ext cx="221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Demographic Form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646548-D528-8B41-621B-0E3FCFD00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4382" y="1974705"/>
              <a:ext cx="1226527" cy="15810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D7AAA78-1E00-F1D7-A1B0-0B5A427F8E4B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 flipV="1">
              <a:off x="5150909" y="2765231"/>
              <a:ext cx="11035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D40AD1-4476-3C0B-237F-4E3A69B86B16}"/>
                </a:ext>
              </a:extLst>
            </p:cNvPr>
            <p:cNvSpPr txBox="1"/>
            <p:nvPr/>
          </p:nvSpPr>
          <p:spPr>
            <a:xfrm>
              <a:off x="5758036" y="1636519"/>
              <a:ext cx="221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Background Form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DB0CB4-B571-2B8B-C716-4F28C76C1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4435" y="1969646"/>
              <a:ext cx="1226527" cy="15911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029ABB7-ECF3-5DD1-9307-7D9EF09E144D}"/>
                </a:ext>
              </a:extLst>
            </p:cNvPr>
            <p:cNvSpPr/>
            <p:nvPr/>
          </p:nvSpPr>
          <p:spPr>
            <a:xfrm>
              <a:off x="3708970" y="3811295"/>
              <a:ext cx="1657350" cy="657225"/>
            </a:xfrm>
            <a:prstGeom prst="roundRect">
              <a:avLst/>
            </a:prstGeom>
            <a:solidFill>
              <a:srgbClr val="703D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Currently pregnant?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75E9171-B449-32C4-42AC-A063ED49CC47}"/>
                </a:ext>
              </a:extLst>
            </p:cNvPr>
            <p:cNvSpPr/>
            <p:nvPr/>
          </p:nvSpPr>
          <p:spPr>
            <a:xfrm>
              <a:off x="6118412" y="4485195"/>
              <a:ext cx="1657350" cy="657225"/>
            </a:xfrm>
            <a:prstGeom prst="roundRect">
              <a:avLst/>
            </a:prstGeom>
            <a:solidFill>
              <a:srgbClr val="6A9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Parenting a child under 18 months?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FA0ACEF-66B1-A8B3-1641-D69E7524C80C}"/>
                </a:ext>
              </a:extLst>
            </p:cNvPr>
            <p:cNvSpPr/>
            <p:nvPr/>
          </p:nvSpPr>
          <p:spPr>
            <a:xfrm>
              <a:off x="2617732" y="4629283"/>
              <a:ext cx="687891" cy="369332"/>
            </a:xfrm>
            <a:prstGeom prst="roundRect">
              <a:avLst/>
            </a:prstGeom>
            <a:solidFill>
              <a:srgbClr val="703D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A15AE4-2646-0566-D1D3-AFF9C7671B15}"/>
                </a:ext>
              </a:extLst>
            </p:cNvPr>
            <p:cNvSpPr/>
            <p:nvPr/>
          </p:nvSpPr>
          <p:spPr>
            <a:xfrm>
              <a:off x="5074391" y="4629142"/>
              <a:ext cx="687891" cy="36933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No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8370721-5242-FA89-5C8D-2A96ACDD8E41}"/>
                </a:ext>
              </a:extLst>
            </p:cNvPr>
            <p:cNvSpPr/>
            <p:nvPr/>
          </p:nvSpPr>
          <p:spPr>
            <a:xfrm>
              <a:off x="8532853" y="4629283"/>
              <a:ext cx="687891" cy="369332"/>
            </a:xfrm>
            <a:prstGeom prst="roundRect">
              <a:avLst/>
            </a:prstGeom>
            <a:solidFill>
              <a:srgbClr val="6A9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13E3B24-0A0C-DA8C-68B9-60A3213F8E3B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>
            <a:xfrm>
              <a:off x="3071179" y="2765232"/>
              <a:ext cx="8532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4C0D466A-6EFC-3C3F-4AE8-ECFF84825D00}"/>
                </a:ext>
              </a:extLst>
            </p:cNvPr>
            <p:cNvCxnSpPr>
              <a:stCxn id="10" idx="2"/>
              <a:endCxn id="18" idx="3"/>
            </p:cNvCxnSpPr>
            <p:nvPr/>
          </p:nvCxnSpPr>
          <p:spPr>
            <a:xfrm rot="5400000">
              <a:off x="5827464" y="3099673"/>
              <a:ext cx="579092" cy="150137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462FEF2-7C0E-379A-45B6-FA305E419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716" y="4024159"/>
              <a:ext cx="1222803" cy="15911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6FB7049-2929-AA18-1CCE-DDE0FBF4078D}"/>
                </a:ext>
              </a:extLst>
            </p:cNvPr>
            <p:cNvSpPr txBox="1"/>
            <p:nvPr/>
          </p:nvSpPr>
          <p:spPr>
            <a:xfrm>
              <a:off x="807114" y="3698968"/>
              <a:ext cx="1533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Prenatal Form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879DACD-FA4E-DD9D-2A90-D8D09F611791}"/>
                </a:ext>
              </a:extLst>
            </p:cNvPr>
            <p:cNvCxnSpPr>
              <a:cxnSpLocks/>
              <a:stCxn id="50" idx="1"/>
              <a:endCxn id="70" idx="3"/>
            </p:cNvCxnSpPr>
            <p:nvPr/>
          </p:nvCxnSpPr>
          <p:spPr>
            <a:xfrm flipH="1">
              <a:off x="2173519" y="4813949"/>
              <a:ext cx="444213" cy="57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EA22F328-A7A3-7645-BF17-31AB9EEA5658}"/>
                </a:ext>
              </a:extLst>
            </p:cNvPr>
            <p:cNvCxnSpPr>
              <a:cxnSpLocks/>
              <a:stCxn id="70" idx="2"/>
              <a:endCxn id="29" idx="2"/>
            </p:cNvCxnSpPr>
            <p:nvPr/>
          </p:nvCxnSpPr>
          <p:spPr>
            <a:xfrm rot="5400000" flipH="1" flipV="1">
              <a:off x="4018147" y="2686390"/>
              <a:ext cx="472909" cy="5384969"/>
            </a:xfrm>
            <a:prstGeom prst="bentConnector3">
              <a:avLst>
                <a:gd name="adj1" fmla="val -483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2A78F4D-8A98-846D-19E4-25F184B0E918}"/>
                </a:ext>
              </a:extLst>
            </p:cNvPr>
            <p:cNvCxnSpPr>
              <a:cxnSpLocks/>
              <a:stCxn id="51" idx="3"/>
              <a:endCxn id="29" idx="1"/>
            </p:cNvCxnSpPr>
            <p:nvPr/>
          </p:nvCxnSpPr>
          <p:spPr>
            <a:xfrm>
              <a:off x="5762282" y="4813808"/>
              <a:ext cx="3561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1D15FEC4-4C4F-FD2D-DB87-10824048AA26}"/>
                </a:ext>
              </a:extLst>
            </p:cNvPr>
            <p:cNvSpPr/>
            <p:nvPr/>
          </p:nvSpPr>
          <p:spPr>
            <a:xfrm>
              <a:off x="8532853" y="5932849"/>
              <a:ext cx="68789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No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F0B4077-1440-2C1F-9E93-B2606A200451}"/>
                </a:ext>
              </a:extLst>
            </p:cNvPr>
            <p:cNvCxnSpPr>
              <a:cxnSpLocks/>
              <a:stCxn id="85" idx="3"/>
              <a:endCxn id="102" idx="1"/>
            </p:cNvCxnSpPr>
            <p:nvPr/>
          </p:nvCxnSpPr>
          <p:spPr>
            <a:xfrm>
              <a:off x="9220744" y="6117515"/>
              <a:ext cx="66527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65D0A1A6-A4FE-D042-C669-AD3913FE5841}"/>
                </a:ext>
              </a:extLst>
            </p:cNvPr>
            <p:cNvCxnSpPr>
              <a:cxnSpLocks/>
              <a:stCxn id="29" idx="3"/>
              <a:endCxn id="54" idx="1"/>
            </p:cNvCxnSpPr>
            <p:nvPr/>
          </p:nvCxnSpPr>
          <p:spPr>
            <a:xfrm>
              <a:off x="7775762" y="4813808"/>
              <a:ext cx="757091" cy="141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062D2EE-5ACE-E3D1-293C-F955BF3EE6A9}"/>
                </a:ext>
              </a:extLst>
            </p:cNvPr>
            <p:cNvCxnSpPr>
              <a:cxnSpLocks/>
              <a:stCxn id="54" idx="3"/>
              <a:endCxn id="94" idx="1"/>
            </p:cNvCxnSpPr>
            <p:nvPr/>
          </p:nvCxnSpPr>
          <p:spPr>
            <a:xfrm>
              <a:off x="9220744" y="4813949"/>
              <a:ext cx="880691" cy="48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F081C75-F69A-D1E8-92AA-E7560F37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1435" y="4024159"/>
              <a:ext cx="1226527" cy="15892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3D8C8CD-6C2B-6AA4-0CC5-84228CA72C4B}"/>
                </a:ext>
              </a:extLst>
            </p:cNvPr>
            <p:cNvSpPr txBox="1"/>
            <p:nvPr/>
          </p:nvSpPr>
          <p:spPr>
            <a:xfrm>
              <a:off x="9605036" y="3666185"/>
              <a:ext cx="221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Parent/Child Form</a:t>
              </a:r>
            </a:p>
          </p:txBody>
        </p:sp>
        <p:cxnSp>
          <p:nvCxnSpPr>
            <p:cNvPr id="97" name="Connector: Elbow 96">
              <a:extLst>
                <a:ext uri="{FF2B5EF4-FFF2-40B4-BE49-F238E27FC236}">
                  <a16:creationId xmlns:a16="http://schemas.microsoft.com/office/drawing/2014/main" id="{BCEE29AA-CA57-1655-2219-64A6BEFB6A9E}"/>
                </a:ext>
              </a:extLst>
            </p:cNvPr>
            <p:cNvCxnSpPr>
              <a:stCxn id="18" idx="2"/>
              <a:endCxn id="50" idx="3"/>
            </p:cNvCxnSpPr>
            <p:nvPr/>
          </p:nvCxnSpPr>
          <p:spPr>
            <a:xfrm rot="5400000">
              <a:off x="3748920" y="4025223"/>
              <a:ext cx="345429" cy="123202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Elbow 98">
              <a:extLst>
                <a:ext uri="{FF2B5EF4-FFF2-40B4-BE49-F238E27FC236}">
                  <a16:creationId xmlns:a16="http://schemas.microsoft.com/office/drawing/2014/main" id="{AF83900D-6DBB-CDF3-57C0-C5F42644001C}"/>
                </a:ext>
              </a:extLst>
            </p:cNvPr>
            <p:cNvCxnSpPr>
              <a:cxnSpLocks/>
              <a:stCxn id="18" idx="2"/>
              <a:endCxn id="51" idx="1"/>
            </p:cNvCxnSpPr>
            <p:nvPr/>
          </p:nvCxnSpPr>
          <p:spPr>
            <a:xfrm rot="16200000" flipH="1">
              <a:off x="4633374" y="4372791"/>
              <a:ext cx="345288" cy="53674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5374661-A94C-8D3D-4096-BB9F28534DA5}"/>
                </a:ext>
              </a:extLst>
            </p:cNvPr>
            <p:cNvSpPr/>
            <p:nvPr/>
          </p:nvSpPr>
          <p:spPr>
            <a:xfrm>
              <a:off x="9886023" y="5788902"/>
              <a:ext cx="1657350" cy="6572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Initial screening is complete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BDBD6B1-B7F9-DFA2-66DF-F6D9CEFD88CA}"/>
                </a:ext>
              </a:extLst>
            </p:cNvPr>
            <p:cNvCxnSpPr>
              <a:stCxn id="94" idx="2"/>
              <a:endCxn id="102" idx="0"/>
            </p:cNvCxnSpPr>
            <p:nvPr/>
          </p:nvCxnSpPr>
          <p:spPr>
            <a:xfrm flipH="1">
              <a:off x="10714698" y="5613368"/>
              <a:ext cx="1" cy="1755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69A48FE8-070F-604D-3EBF-DFB5FE6E7B94}"/>
                </a:ext>
              </a:extLst>
            </p:cNvPr>
            <p:cNvCxnSpPr>
              <a:cxnSpLocks/>
              <a:stCxn id="29" idx="3"/>
              <a:endCxn id="85" idx="1"/>
            </p:cNvCxnSpPr>
            <p:nvPr/>
          </p:nvCxnSpPr>
          <p:spPr>
            <a:xfrm>
              <a:off x="7775762" y="4813808"/>
              <a:ext cx="757091" cy="130370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phic 12" descr="Address Book outline">
            <a:extLst>
              <a:ext uri="{FF2B5EF4-FFF2-40B4-BE49-F238E27FC236}">
                <a16:creationId xmlns:a16="http://schemas.microsoft.com/office/drawing/2014/main" id="{DD4CFCFC-008E-09D5-B025-B99F2B0C2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2841" y="459056"/>
            <a:ext cx="738437" cy="7384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FB74-AE16-F1AF-142D-2EBE21316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1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3F64-EDB0-455C-987E-484F7FDF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Other Adult - Initial Screening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38C5BB-B18E-73C2-5B2E-17C05377613D}"/>
              </a:ext>
            </a:extLst>
          </p:cNvPr>
          <p:cNvSpPr/>
          <p:nvPr/>
        </p:nvSpPr>
        <p:spPr>
          <a:xfrm>
            <a:off x="1445834" y="1657997"/>
            <a:ext cx="2295525" cy="6572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“Other Adult”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1CA2F3-DEA4-1229-2994-9ED213F6581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593597" y="2315222"/>
            <a:ext cx="0" cy="8643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350B9E-B3FC-69BD-A4E8-C47CE69AB39D}"/>
              </a:ext>
            </a:extLst>
          </p:cNvPr>
          <p:cNvSpPr txBox="1"/>
          <p:nvPr/>
        </p:nvSpPr>
        <p:spPr>
          <a:xfrm>
            <a:off x="1483934" y="3261060"/>
            <a:ext cx="22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Demographic 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15550-B57B-8288-75CE-D1CCD205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34" y="3634315"/>
            <a:ext cx="1226527" cy="15810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3252C4-9AC8-DE92-5A78-93A513DBBD2D}"/>
              </a:ext>
            </a:extLst>
          </p:cNvPr>
          <p:cNvCxnSpPr>
            <a:cxnSpLocks/>
          </p:cNvCxnSpPr>
          <p:nvPr/>
        </p:nvCxnSpPr>
        <p:spPr>
          <a:xfrm rot="-5400000">
            <a:off x="4356675" y="3915254"/>
            <a:ext cx="0" cy="1019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233981-3549-F27F-0E73-A17C0A5BA5DD}"/>
              </a:ext>
            </a:extLst>
          </p:cNvPr>
          <p:cNvSpPr txBox="1"/>
          <p:nvPr/>
        </p:nvSpPr>
        <p:spPr>
          <a:xfrm>
            <a:off x="5010088" y="3261060"/>
            <a:ext cx="22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Background Form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31245-6508-7A5B-DCBF-86AC5E0A7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488" y="3629256"/>
            <a:ext cx="1226527" cy="1591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323C22-6FB5-7569-214F-1CCA56916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641" y="3630237"/>
            <a:ext cx="1226527" cy="15892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A008A2-A25F-31FD-C056-6D8A65288EE5}"/>
              </a:ext>
            </a:extLst>
          </p:cNvPr>
          <p:cNvCxnSpPr>
            <a:cxnSpLocks/>
          </p:cNvCxnSpPr>
          <p:nvPr/>
        </p:nvCxnSpPr>
        <p:spPr>
          <a:xfrm rot="-5400000">
            <a:off x="7882829" y="3915254"/>
            <a:ext cx="0" cy="1019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A2295C-2FB8-9588-23FD-44E00185D155}"/>
              </a:ext>
            </a:extLst>
          </p:cNvPr>
          <p:cNvSpPr txBox="1"/>
          <p:nvPr/>
        </p:nvSpPr>
        <p:spPr>
          <a:xfrm>
            <a:off x="8536242" y="3261060"/>
            <a:ext cx="22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Parent/Child Form</a:t>
            </a:r>
          </a:p>
        </p:txBody>
      </p:sp>
      <p:pic>
        <p:nvPicPr>
          <p:cNvPr id="10" name="Graphic 9" descr="Baby outline">
            <a:extLst>
              <a:ext uri="{FF2B5EF4-FFF2-40B4-BE49-F238E27FC236}">
                <a16:creationId xmlns:a16="http://schemas.microsoft.com/office/drawing/2014/main" id="{B0F60A6A-5217-2A47-ADA1-3B1A3F88CC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94" y="350750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2B420-FF56-DC2C-A7F1-22C889D82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4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211D-C037-2EE3-E80C-C846249F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ED3E-89D5-47CD-F6C1-4BAB59826C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dirty="0"/>
              <a:t>Conversational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dirty="0"/>
              <a:t>Participant self-report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dirty="0"/>
              <a:t>Use screening to determine health education, resources, and referrals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DC93E-586C-F906-1071-CCDCE36B9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3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B432-39D2-F073-14DA-424B985A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D41A-BE3F-9143-FDD6-B5AC7F453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3278"/>
            <a:ext cx="5696607" cy="4213333"/>
          </a:xfrm>
        </p:spPr>
        <p:txBody>
          <a:bodyPr/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i="1" dirty="0"/>
              <a:t>Overview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i="1" dirty="0"/>
              <a:t>Form Layout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i="1" dirty="0"/>
              <a:t>Initial Screening Process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i="1" dirty="0"/>
              <a:t>Form-Specific Instructions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i="1" dirty="0"/>
              <a:t>Notes for Data Managers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D15E6-9D9E-5BFB-D052-9080EE18E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B2EB-589D-1208-B582-B6DCDC8E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Form-Specific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A1C7A-6175-AA66-5C2D-8732AEAFA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2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54E8EB-9C88-C59A-EF91-AA0664153384}"/>
              </a:ext>
            </a:extLst>
          </p:cNvPr>
          <p:cNvSpPr/>
          <p:nvPr/>
        </p:nvSpPr>
        <p:spPr>
          <a:xfrm>
            <a:off x="950184" y="3547334"/>
            <a:ext cx="4245759" cy="443753"/>
          </a:xfrm>
          <a:prstGeom prst="roundRect">
            <a:avLst/>
          </a:prstGeom>
          <a:solidFill>
            <a:srgbClr val="ED6A5A"/>
          </a:solidFill>
          <a:ln>
            <a:solidFill>
              <a:srgbClr val="ED6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D6A5A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D4500-613C-50B5-823F-4F2211A2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Demographic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0097-C06B-9BF4-5673-9A0ADA82C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184" y="3583190"/>
            <a:ext cx="10515600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Participants &amp; Other Adults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C6E8D-8C24-9846-6AF2-7767B66BF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1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31F00B-D272-8846-266B-A96E7D46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Form -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F93E2-EB86-3CEC-087C-3FE3EDCC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Complete form with all participants</a:t>
            </a:r>
          </a:p>
          <a:p>
            <a:pPr marL="860425" lvl="1">
              <a:lnSpc>
                <a:spcPct val="100000"/>
              </a:lnSpc>
            </a:pPr>
            <a:r>
              <a:rPr lang="en-US" dirty="0"/>
              <a:t>Screen GBE, CM/CC, and Other Adults</a:t>
            </a:r>
          </a:p>
          <a:p>
            <a:pPr marL="860425" lvl="1">
              <a:lnSpc>
                <a:spcPct val="100000"/>
              </a:lnSpc>
            </a:pPr>
            <a:r>
              <a:rPr lang="en-US" dirty="0"/>
              <a:t>1 form per participant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A3462-FD20-7B88-3DD6-4D66BE1EA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2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BA16-7527-5A2B-F43A-D3C42DC1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Form – When to Complete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203021-F96E-B242-21C7-484335E48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381404"/>
              </p:ext>
            </p:extLst>
          </p:nvPr>
        </p:nvGraphicFramePr>
        <p:xfrm>
          <a:off x="2032000" y="1430766"/>
          <a:ext cx="8128000" cy="441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0549F-0C3E-FACE-FF31-7B192E6B8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6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BA16-7527-5A2B-F43A-D3C42DC1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Form – General Information (Pg.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A64AD-853A-A863-A195-9A44C3E1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768" y="1926324"/>
            <a:ext cx="4758604" cy="2828556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G1</a:t>
            </a:r>
            <a:r>
              <a:rPr lang="en-US" sz="2400" dirty="0"/>
              <a:t> – Participant’s ID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G2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Participant Type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G3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Form Version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2EB86-0FF6-F319-AB50-AD9D60CE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82" y="1465298"/>
            <a:ext cx="5172850" cy="392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8011C-0240-17E9-2EC9-6BA38CA8B8C7}"/>
              </a:ext>
            </a:extLst>
          </p:cNvPr>
          <p:cNvSpPr txBox="1"/>
          <p:nvPr/>
        </p:nvSpPr>
        <p:spPr>
          <a:xfrm>
            <a:off x="749312" y="3603376"/>
            <a:ext cx="4450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*When initial screening is complete, enter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Completion Date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66FC0-2BF5-D97E-1A3A-D6DD8A692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9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98F9-1DCA-C5D1-289C-B722AF22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Form – Questions (Pg. 4 –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D318-A9CB-25B3-C098-2CBFF09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433" y="1759976"/>
            <a:ext cx="6145841" cy="4154871"/>
          </a:xfrm>
        </p:spPr>
        <p:txBody>
          <a:bodyPr/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/>
              <a:t>Q1</a:t>
            </a:r>
            <a:r>
              <a:rPr lang="en-US" sz="2400" dirty="0"/>
              <a:t> – Reproductive phase at enrollment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/>
              <a:t>Q2</a:t>
            </a:r>
            <a:r>
              <a:rPr lang="en-US" sz="2400" dirty="0"/>
              <a:t> – Age at enrollment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/>
              <a:t>Q3</a:t>
            </a:r>
            <a:r>
              <a:rPr lang="en-US" sz="2400" dirty="0"/>
              <a:t> &amp; </a:t>
            </a:r>
            <a:r>
              <a:rPr lang="en-US" sz="2400" b="1" dirty="0"/>
              <a:t>Q4</a:t>
            </a:r>
            <a:r>
              <a:rPr lang="en-US" sz="2400" dirty="0"/>
              <a:t> – Gender Identity &amp; Sex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/>
              <a:t>Q5</a:t>
            </a:r>
            <a:r>
              <a:rPr lang="en-US" sz="2400" dirty="0"/>
              <a:t> &amp; </a:t>
            </a:r>
            <a:r>
              <a:rPr lang="en-US" sz="2400" b="1" dirty="0"/>
              <a:t>Q6</a:t>
            </a:r>
            <a:r>
              <a:rPr lang="en-US" sz="2400" dirty="0"/>
              <a:t> – Ethnicity &amp; Race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/>
              <a:t>Q7</a:t>
            </a:r>
            <a:r>
              <a:rPr lang="en-US" sz="2400" dirty="0"/>
              <a:t> &amp; </a:t>
            </a:r>
            <a:r>
              <a:rPr lang="en-US" sz="2400" b="1" dirty="0"/>
              <a:t>Q8</a:t>
            </a:r>
            <a:r>
              <a:rPr lang="en-US" sz="2400" dirty="0"/>
              <a:t> – Primary Language &amp; 			  English Fluency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/>
              <a:t>Q9</a:t>
            </a:r>
            <a:r>
              <a:rPr lang="en-US" sz="2400" dirty="0"/>
              <a:t> – Education Level</a:t>
            </a:r>
          </a:p>
        </p:txBody>
      </p:sp>
      <p:pic>
        <p:nvPicPr>
          <p:cNvPr id="7" name="Graphic 6" descr="Speech outline">
            <a:extLst>
              <a:ext uri="{FF2B5EF4-FFF2-40B4-BE49-F238E27FC236}">
                <a16:creationId xmlns:a16="http://schemas.microsoft.com/office/drawing/2014/main" id="{CB5876DB-5133-7294-AF2A-D2C1A501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8906" y="2425805"/>
            <a:ext cx="1250242" cy="1250242"/>
          </a:xfrm>
          <a:prstGeom prst="rect">
            <a:avLst/>
          </a:prstGeom>
        </p:spPr>
      </p:pic>
      <p:pic>
        <p:nvPicPr>
          <p:cNvPr id="9" name="Graphic 8" descr="Open book outline">
            <a:extLst>
              <a:ext uri="{FF2B5EF4-FFF2-40B4-BE49-F238E27FC236}">
                <a16:creationId xmlns:a16="http://schemas.microsoft.com/office/drawing/2014/main" id="{EFA7306E-25AB-D315-E8BA-29AEF82E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4022" y="2416149"/>
            <a:ext cx="1250242" cy="1250242"/>
          </a:xfrm>
          <a:prstGeom prst="rect">
            <a:avLst/>
          </a:prstGeom>
        </p:spPr>
      </p:pic>
      <p:pic>
        <p:nvPicPr>
          <p:cNvPr id="11" name="Graphic 10" descr="Stroller outline">
            <a:extLst>
              <a:ext uri="{FF2B5EF4-FFF2-40B4-BE49-F238E27FC236}">
                <a16:creationId xmlns:a16="http://schemas.microsoft.com/office/drawing/2014/main" id="{80A8F78F-0037-9082-8D89-22643397A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1788" y="1598612"/>
            <a:ext cx="1250242" cy="1250242"/>
          </a:xfrm>
          <a:prstGeom prst="rect">
            <a:avLst/>
          </a:prstGeom>
        </p:spPr>
      </p:pic>
      <p:pic>
        <p:nvPicPr>
          <p:cNvPr id="6" name="Graphic 5" descr="User outline">
            <a:extLst>
              <a:ext uri="{FF2B5EF4-FFF2-40B4-BE49-F238E27FC236}">
                <a16:creationId xmlns:a16="http://schemas.microsoft.com/office/drawing/2014/main" id="{5AA50DC6-13C2-3236-AFF5-8AF1895B0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6465" y="2558243"/>
            <a:ext cx="2235608" cy="22356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2B871-D122-41E9-D491-6B71CA4BB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5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AC36-FDE5-C38C-6F1E-FED89E6F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Form – Updates/Re-screening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618F-FE9F-03FD-F085-01C019F4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1926021"/>
          </a:xfrm>
        </p:spPr>
        <p:txBody>
          <a:bodyPr/>
          <a:lstStyle/>
          <a:p>
            <a:pPr marL="461963" indent="-4619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Update/re-screen when:</a:t>
            </a:r>
          </a:p>
          <a:p>
            <a:pPr marL="108585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Participant Type changes (G2)</a:t>
            </a:r>
          </a:p>
          <a:p>
            <a:pPr marL="108585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Response(s) to Question 3-9 change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C0C7F-24DE-9B24-8BBF-9B87CC222909}"/>
              </a:ext>
            </a:extLst>
          </p:cNvPr>
          <p:cNvSpPr txBox="1"/>
          <p:nvPr/>
        </p:nvSpPr>
        <p:spPr>
          <a:xfrm>
            <a:off x="1498002" y="4804932"/>
            <a:ext cx="8528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change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(“reproductive phase”) or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(“age”)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22B8A-5075-3294-0757-88784A13D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A0CB-2EE4-6DEB-A76A-2C5C64D4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Form – Update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A4F3-88ED-7813-D00A-1710B4E4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760" y="3070928"/>
            <a:ext cx="4433151" cy="2142679"/>
          </a:xfrm>
        </p:spPr>
        <p:txBody>
          <a:bodyPr/>
          <a:lstStyle/>
          <a:p>
            <a:pPr marL="290513" indent="-2905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Participant Type change:</a:t>
            </a:r>
          </a:p>
          <a:p>
            <a:pPr marL="74453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Select “Updated Form” in G3</a:t>
            </a:r>
          </a:p>
          <a:p>
            <a:pPr marL="74453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Complete “Date of update” field in G3</a:t>
            </a:r>
          </a:p>
          <a:p>
            <a:pPr marL="74453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Update response to G2</a:t>
            </a:r>
          </a:p>
          <a:p>
            <a:endParaRPr lang="en-US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714808-B16B-A5D5-47AB-84B356AC42C3}"/>
              </a:ext>
            </a:extLst>
          </p:cNvPr>
          <p:cNvGrpSpPr/>
          <p:nvPr/>
        </p:nvGrpSpPr>
        <p:grpSpPr>
          <a:xfrm>
            <a:off x="5811604" y="1283996"/>
            <a:ext cx="5699293" cy="4459106"/>
            <a:chOff x="5811604" y="1283996"/>
            <a:chExt cx="5699293" cy="44591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F421F4B-660F-D3E8-5FC2-8DFB871FBDAC}"/>
                </a:ext>
              </a:extLst>
            </p:cNvPr>
            <p:cNvGrpSpPr/>
            <p:nvPr/>
          </p:nvGrpSpPr>
          <p:grpSpPr>
            <a:xfrm>
              <a:off x="5811604" y="1283996"/>
              <a:ext cx="5699293" cy="4459106"/>
              <a:chOff x="5486400" y="1548413"/>
              <a:chExt cx="6367131" cy="511512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541E914-2454-AE5E-4CA8-B5D895C54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86400" y="1548413"/>
                <a:ext cx="6367131" cy="511512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D2C804-9DE7-4E60-781A-8B1258A4A2D2}"/>
                  </a:ext>
                </a:extLst>
              </p:cNvPr>
              <p:cNvSpPr txBox="1"/>
              <p:nvPr/>
            </p:nvSpPr>
            <p:spPr>
              <a:xfrm>
                <a:off x="7587621" y="6127932"/>
                <a:ext cx="1137461" cy="300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06/05/2024</a:t>
                </a: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BC7B7BE7-C80F-4AAD-0A71-BCE151956401}"/>
                      </a:ext>
                    </a:extLst>
                  </p14:cNvPr>
                  <p14:cNvContentPartPr/>
                  <p14:nvPr/>
                </p14:nvContentPartPr>
                <p14:xfrm flipV="1">
                  <a:off x="5959242" y="3397592"/>
                  <a:ext cx="183240" cy="325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C7B7BE7-C80F-4AAD-0A71-BCE15195640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 flipV="1">
                    <a:off x="5949758" y="3388121"/>
                    <a:ext cx="201830" cy="344363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3032CD-5E22-FB5D-CB54-18508349F7A7}"/>
                  </a:ext>
                </a:extLst>
              </p:cNvPr>
              <p:cNvSpPr txBox="1"/>
              <p:nvPr/>
            </p:nvSpPr>
            <p:spPr>
              <a:xfrm>
                <a:off x="7787463" y="2359888"/>
                <a:ext cx="1137461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001PP1234ABC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1BFA3E-4FF6-B50E-4B69-FBEA99C38572}"/>
                  </a:ext>
                </a:extLst>
              </p:cNvPr>
              <p:cNvSpPr txBox="1"/>
              <p:nvPr/>
            </p:nvSpPr>
            <p:spPr>
              <a:xfrm>
                <a:off x="8459080" y="5621483"/>
                <a:ext cx="1137461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05/25/2024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3238B5-D3B8-E180-6E43-CE971DF1AD33}"/>
                    </a:ext>
                  </a:extLst>
                </p14:cNvPr>
                <p14:cNvContentPartPr/>
                <p14:nvPr/>
              </p14:nvContentPartPr>
              <p14:xfrm>
                <a:off x="6432388" y="2823513"/>
                <a:ext cx="139320" cy="9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3238B5-D3B8-E180-6E43-CE971DF1AD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23388" y="2814513"/>
                  <a:ext cx="156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5F65C9-60AE-CFC4-6B21-648C5147918D}"/>
                    </a:ext>
                  </a:extLst>
                </p14:cNvPr>
                <p14:cNvContentPartPr/>
                <p14:nvPr/>
              </p14:nvContentPartPr>
              <p14:xfrm>
                <a:off x="6459048" y="5165187"/>
                <a:ext cx="139320" cy="9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5F65C9-60AE-CFC4-6B21-648C514791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50048" y="5156187"/>
                  <a:ext cx="156960" cy="114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B6BCA7C-44DF-934A-E7D3-8A3BEFFB0491}"/>
              </a:ext>
            </a:extLst>
          </p:cNvPr>
          <p:cNvSpPr txBox="1"/>
          <p:nvPr/>
        </p:nvSpPr>
        <p:spPr>
          <a:xfrm>
            <a:off x="946759" y="1575900"/>
            <a:ext cx="4433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4913" indent="-1204913">
              <a:lnSpc>
                <a:spcPct val="100000"/>
              </a:lnSpc>
              <a:buNone/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GBE participant decides to enroll in CM/CC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349B2-6113-AC99-7CF2-CB34D758B1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A0CB-2EE4-6DEB-A76A-2C5C64D4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Form – Update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A4F3-88ED-7813-D00A-1710B4E4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115" y="2883809"/>
            <a:ext cx="4569954" cy="2290620"/>
          </a:xfrm>
        </p:spPr>
        <p:txBody>
          <a:bodyPr/>
          <a:lstStyle/>
          <a:p>
            <a:pPr marL="290513" indent="-2905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Single question change: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Select “Updated Form” in G3.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Complete “Date of update” field in G3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Update response to Q9 (education).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176EF5-C719-6C49-E6DD-15025989A15C}"/>
              </a:ext>
            </a:extLst>
          </p:cNvPr>
          <p:cNvSpPr txBox="1"/>
          <p:nvPr/>
        </p:nvSpPr>
        <p:spPr>
          <a:xfrm>
            <a:off x="8602404" y="2729802"/>
            <a:ext cx="1137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05/25/2024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8CC8A4-C3A7-5605-C4EE-414A445A66E1}"/>
              </a:ext>
            </a:extLst>
          </p:cNvPr>
          <p:cNvGrpSpPr/>
          <p:nvPr/>
        </p:nvGrpSpPr>
        <p:grpSpPr>
          <a:xfrm>
            <a:off x="5533809" y="1709849"/>
            <a:ext cx="6367132" cy="3795093"/>
            <a:chOff x="5600700" y="2028825"/>
            <a:chExt cx="6367132" cy="37950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BCD98A-A4C5-C06A-5F74-40F7AB838199}"/>
                </a:ext>
              </a:extLst>
            </p:cNvPr>
            <p:cNvGrpSpPr/>
            <p:nvPr/>
          </p:nvGrpSpPr>
          <p:grpSpPr>
            <a:xfrm>
              <a:off x="5600700" y="2028825"/>
              <a:ext cx="6367131" cy="1701008"/>
              <a:chOff x="5486400" y="4962525"/>
              <a:chExt cx="6367131" cy="170100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541E914-2454-AE5E-4CA8-B5D895C54C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66746"/>
              <a:stretch/>
            </p:blipFill>
            <p:spPr>
              <a:xfrm>
                <a:off x="5486400" y="4962525"/>
                <a:ext cx="6367131" cy="17010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D2C804-9DE7-4E60-781A-8B1258A4A2D2}"/>
                  </a:ext>
                </a:extLst>
              </p:cNvPr>
              <p:cNvSpPr txBox="1"/>
              <p:nvPr/>
            </p:nvSpPr>
            <p:spPr>
              <a:xfrm>
                <a:off x="7634177" y="6141969"/>
                <a:ext cx="882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06/05/2024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619DDC-4211-B31B-9549-58E0D34D3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0700" y="3960582"/>
              <a:ext cx="6367132" cy="18633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313F40-BDC9-3F30-B952-1BC45AE8B96A}"/>
                </a:ext>
              </a:extLst>
            </p:cNvPr>
            <p:cNvGrpSpPr/>
            <p:nvPr/>
          </p:nvGrpSpPr>
          <p:grpSpPr>
            <a:xfrm>
              <a:off x="6243497" y="4841100"/>
              <a:ext cx="159480" cy="140400"/>
              <a:chOff x="6155297" y="3347096"/>
              <a:chExt cx="159480" cy="14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FF96782-4020-FAC7-DEA2-A9A43B2004CD}"/>
                      </a:ext>
                    </a:extLst>
                  </p14:cNvPr>
                  <p14:cNvContentPartPr/>
                  <p14:nvPr/>
                </p14:nvContentPartPr>
                <p14:xfrm>
                  <a:off x="6155297" y="3363656"/>
                  <a:ext cx="159480" cy="853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FF96782-4020-FAC7-DEA2-A9A43B2004C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46297" y="3354656"/>
                    <a:ext cx="177120" cy="10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8A2B5C2-A34E-DA93-DCD2-1EC173A7C381}"/>
                      </a:ext>
                    </a:extLst>
                  </p14:cNvPr>
                  <p14:cNvContentPartPr/>
                  <p14:nvPr/>
                </p14:nvContentPartPr>
                <p14:xfrm>
                  <a:off x="6166457" y="3347096"/>
                  <a:ext cx="126360" cy="140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8A2B5C2-A34E-DA93-DCD2-1EC173A7C38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157457" y="3338456"/>
                    <a:ext cx="144000" cy="158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C8C248-8949-7AD3-EFF5-72B94B20D5AA}"/>
                    </a:ext>
                  </a:extLst>
                </p14:cNvPr>
                <p14:cNvContentPartPr/>
                <p14:nvPr/>
              </p14:nvContentPartPr>
              <p14:xfrm>
                <a:off x="6002677" y="4981500"/>
                <a:ext cx="183240" cy="32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C8C248-8949-7AD3-EFF5-72B94B20D5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3677" y="4972500"/>
                  <a:ext cx="20088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33934F-5C26-F46E-01A8-CAC0692D6A81}"/>
                  </a:ext>
                </a:extLst>
              </p14:cNvPr>
              <p14:cNvContentPartPr/>
              <p14:nvPr/>
            </p14:nvContentPartPr>
            <p14:xfrm>
              <a:off x="6212668" y="4852804"/>
              <a:ext cx="139320" cy="9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33934F-5C26-F46E-01A8-CAC0692D6A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4028" y="4844164"/>
                <a:ext cx="1569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D16893-44AC-1182-E8FA-9A51202BBFC3}"/>
                  </a:ext>
                </a:extLst>
              </p14:cNvPr>
              <p14:cNvContentPartPr/>
              <p14:nvPr/>
            </p14:nvContentPartPr>
            <p14:xfrm>
              <a:off x="6244466" y="2763767"/>
              <a:ext cx="139320" cy="9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D16893-44AC-1182-E8FA-9A51202BBF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35826" y="2755127"/>
                <a:ext cx="156960" cy="1144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942770-2EDA-B7E1-71B6-550FBA21A60B}"/>
              </a:ext>
            </a:extLst>
          </p:cNvPr>
          <p:cNvSpPr txBox="1"/>
          <p:nvPr/>
        </p:nvSpPr>
        <p:spPr>
          <a:xfrm>
            <a:off x="956155" y="1550137"/>
            <a:ext cx="4174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8888" indent="-1258888">
              <a:buNone/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 graduates high school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24B5-C8C1-C5A8-6BA2-D6CEE5A21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97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C88A05-BF9A-ED3F-8723-374AD6F2AF39}"/>
              </a:ext>
            </a:extLst>
          </p:cNvPr>
          <p:cNvSpPr/>
          <p:nvPr/>
        </p:nvSpPr>
        <p:spPr>
          <a:xfrm>
            <a:off x="917914" y="3529404"/>
            <a:ext cx="5264150" cy="440170"/>
          </a:xfrm>
          <a:prstGeom prst="roundRect">
            <a:avLst/>
          </a:prstGeom>
          <a:solidFill>
            <a:srgbClr val="31849B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D4500-613C-50B5-823F-4F2211A2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Background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0097-C06B-9BF4-5673-9A0ADA82C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98" y="3550920"/>
            <a:ext cx="10515600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CM/CC Participants &amp; Other Adults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FE101-7353-9903-20F0-3C7EA3996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5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4F1E-69AF-217A-4896-E65596F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Data Collection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B97C00-E235-3D1F-999E-ADCF73819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&amp; Screening Guidelines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F6EBA-FC2F-BC0A-CC08-59279FBE7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3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BA16-7527-5A2B-F43A-D3C42DC1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Overview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78620D-86F0-23FA-E34C-390DFAE9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Complete form with all CM/CC participants and Other Adults</a:t>
            </a:r>
          </a:p>
          <a:p>
            <a:pPr marL="860425" lvl="1">
              <a:lnSpc>
                <a:spcPct val="100000"/>
              </a:lnSpc>
            </a:pPr>
            <a:r>
              <a:rPr lang="en-US" dirty="0"/>
              <a:t>Screen preconceptive, pregnant, parenting participants</a:t>
            </a:r>
          </a:p>
          <a:p>
            <a:pPr marL="860425" lvl="1">
              <a:lnSpc>
                <a:spcPct val="100000"/>
              </a:lnSpc>
            </a:pPr>
            <a:r>
              <a:rPr lang="en-US" dirty="0"/>
              <a:t>Screen CM/CC enrolled fathers/partners</a:t>
            </a:r>
          </a:p>
          <a:p>
            <a:pPr marL="860425" lvl="1">
              <a:lnSpc>
                <a:spcPct val="100000"/>
              </a:lnSpc>
            </a:pPr>
            <a:r>
              <a:rPr lang="en-US" dirty="0"/>
              <a:t>Screen parents/caregivers of enrolled children (Other Adults) </a:t>
            </a:r>
          </a:p>
          <a:p>
            <a:pPr marL="860425" lvl="1">
              <a:lnSpc>
                <a:spcPct val="100000"/>
              </a:lnSpc>
            </a:pPr>
            <a:r>
              <a:rPr lang="en-US" dirty="0"/>
              <a:t>1 form per participant/Other Adult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64109-0D95-2ECB-5D9E-BAA26F2BE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7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BA16-7527-5A2B-F43A-D3C42DC1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When to Complete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1710D1-62F5-80E2-9CE6-DC0EF0A4F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080084"/>
              </p:ext>
            </p:extLst>
          </p:nvPr>
        </p:nvGraphicFramePr>
        <p:xfrm>
          <a:off x="1792343" y="1592131"/>
          <a:ext cx="8607313" cy="419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501B0-24EB-43A7-9D10-4BF714C07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28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A556-2538-8974-7E1B-6AB6A58E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General Information (Pg.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AA9C-0B3F-DC31-C451-4D358FDA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85" y="1685050"/>
            <a:ext cx="4755776" cy="4154871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G1 – Participant’s ID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G2 – Participant Linkages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G3 – Enrollment Date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G4 – Form Version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660A7-61DE-8A73-AE54-806B7850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40" y="1412184"/>
            <a:ext cx="4086971" cy="4549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EEC05F-E746-0682-2E25-B4E607D9280C}"/>
              </a:ext>
            </a:extLst>
          </p:cNvPr>
          <p:cNvSpPr txBox="1"/>
          <p:nvPr/>
        </p:nvSpPr>
        <p:spPr>
          <a:xfrm>
            <a:off x="962092" y="3967222"/>
            <a:ext cx="4403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*When initial screening is complete, enter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Completion Date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449AE-9ED4-8B5B-4373-90C652E27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7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A556-2538-8974-7E1B-6AB6A58E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Linking Participants (G2)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AA9C-0B3F-DC31-C451-4D358FDAD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1752325"/>
            <a:ext cx="4684909" cy="3719110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Question G2 </a:t>
            </a:r>
            <a:r>
              <a:rPr lang="en-US" dirty="0"/>
              <a:t>–</a:t>
            </a:r>
            <a:r>
              <a:rPr lang="en-US" sz="2600" dirty="0"/>
              <a:t> </a:t>
            </a:r>
            <a:r>
              <a:rPr lang="en-US" sz="2200" dirty="0"/>
              <a:t>link parents/caregivers/co-parents </a:t>
            </a:r>
            <a:endParaRPr lang="en-US" sz="26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Ex. – an enrolled pregnant pt and their enrolled partner</a:t>
            </a:r>
          </a:p>
          <a:p>
            <a:pPr marL="461963" indent="-4619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To link participants: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Check “Other Linked Participant/Adult” and add the other person’s PPUID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0C08C-18F5-9723-9888-5A119A42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13" y="1892175"/>
            <a:ext cx="5589310" cy="1427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7DAFB7-8DE4-24D9-78D8-F424D3680831}"/>
              </a:ext>
            </a:extLst>
          </p:cNvPr>
          <p:cNvSpPr txBox="1">
            <a:spLocks/>
          </p:cNvSpPr>
          <p:nvPr/>
        </p:nvSpPr>
        <p:spPr>
          <a:xfrm>
            <a:off x="5938098" y="3429000"/>
            <a:ext cx="5206139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*Only link parents/caregivers – </a:t>
            </a:r>
            <a:r>
              <a:rPr lang="en-US" sz="2000" b="1" i="1" dirty="0"/>
              <a:t>no child IDs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12CBA-4BBE-B81C-E6EF-D05369E26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85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A556-2538-8974-7E1B-6AB6A58E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Enrollment Date (G3)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AA9C-0B3F-DC31-C451-4D358FDA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197" y="3743477"/>
            <a:ext cx="8545606" cy="2057802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b="1" dirty="0"/>
              <a:t>CM/CC participants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Enter date participant </a:t>
            </a:r>
            <a:r>
              <a:rPr lang="en-US" i="1" u="sng" dirty="0"/>
              <a:t>first</a:t>
            </a:r>
            <a:r>
              <a:rPr lang="en-US" dirty="0"/>
              <a:t> enrolled in Healthy Start (format </a:t>
            </a:r>
            <a:r>
              <a:rPr lang="en-US" i="1" dirty="0"/>
              <a:t>mm</a:t>
            </a:r>
            <a:r>
              <a:rPr lang="en-US" dirty="0"/>
              <a:t>/</a:t>
            </a:r>
            <a:r>
              <a:rPr lang="en-US" i="1" dirty="0"/>
              <a:t>dd</a:t>
            </a:r>
            <a:r>
              <a:rPr lang="en-US" dirty="0"/>
              <a:t>/</a:t>
            </a:r>
            <a:r>
              <a:rPr lang="en-US" i="1" dirty="0"/>
              <a:t>yyyy</a:t>
            </a:r>
            <a:r>
              <a:rPr lang="en-US" dirty="0"/>
              <a:t>”)</a:t>
            </a:r>
          </a:p>
          <a:p>
            <a:endParaRPr lang="en-US" dirty="0"/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b="1" dirty="0"/>
              <a:t>Other Adults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Select “Not applicable”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05CF9E-9F18-539F-90AA-C6267104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23" y="1633603"/>
            <a:ext cx="8089554" cy="152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6091E-77C1-66C2-CF00-3DCB1E53C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16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0ECF-448F-BEEB-3759-1C5648FF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Topics/Questions (Pg. 4 – 13)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8D3F409-4F00-321A-33F0-726AFB7EE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246859"/>
              </p:ext>
            </p:extLst>
          </p:nvPr>
        </p:nvGraphicFramePr>
        <p:xfrm>
          <a:off x="1521982" y="1463039"/>
          <a:ext cx="9148035" cy="41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53235-4144-2A73-1F74-731168FCC3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88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1FCC-6C6A-9850-7D5E-872AB447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Update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34481-AEFD-E251-BC70-D26FE9A5A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681941"/>
            <a:ext cx="5181600" cy="3195923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F913AE-4F2A-C186-4997-8972C4351033}"/>
              </a:ext>
            </a:extLst>
          </p:cNvPr>
          <p:cNvSpPr txBox="1"/>
          <p:nvPr/>
        </p:nvSpPr>
        <p:spPr>
          <a:xfrm>
            <a:off x="6476570" y="2025870"/>
            <a:ext cx="47449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CM/CC Participants:</a:t>
            </a:r>
          </a:p>
          <a:p>
            <a:pPr marL="854075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Update/re-screen when: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pregnant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 longer pregnant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enrolled child turns 6 months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Exits the program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Adults:</a:t>
            </a:r>
          </a:p>
          <a:p>
            <a:pPr marL="854075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Update/re-screen when: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enrolled child turns 6 months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child exits the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A2CAF-9A49-16B3-882E-8131E0C6A3D4}"/>
              </a:ext>
            </a:extLst>
          </p:cNvPr>
          <p:cNvSpPr txBox="1"/>
          <p:nvPr/>
        </p:nvSpPr>
        <p:spPr>
          <a:xfrm>
            <a:off x="6420480" y="1563773"/>
            <a:ext cx="4801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 Phase Change &amp; Exit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F037E-214B-CC4C-7FE3-42DAC96CD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65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1FCC-6C6A-9850-7D5E-872AB447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Form – Update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34481-AEFD-E251-BC70-D26FE9A5A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0613" y="1654448"/>
            <a:ext cx="5181600" cy="3195923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F913AE-4F2A-C186-4997-8972C4351033}"/>
              </a:ext>
            </a:extLst>
          </p:cNvPr>
          <p:cNvSpPr txBox="1"/>
          <p:nvPr/>
        </p:nvSpPr>
        <p:spPr>
          <a:xfrm>
            <a:off x="6336763" y="2329411"/>
            <a:ext cx="4901978" cy="2072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Reproductive phase change: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4075" lvl="1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“Updated form” in G4.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4075" lvl="1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reason for update (“enrolled participant enters prenatal phase”)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4075" lvl="1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“Date of update” field by entering the date the form is being updated/re-screened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4075" lvl="1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Re-screen Questions 1-20 with the participant/other adult.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0A01F-104B-E303-8E98-D69ABE9B47C8}"/>
              </a:ext>
            </a:extLst>
          </p:cNvPr>
          <p:cNvSpPr txBox="1"/>
          <p:nvPr/>
        </p:nvSpPr>
        <p:spPr>
          <a:xfrm>
            <a:off x="1520944" y="4911597"/>
            <a:ext cx="3806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*Enter the date the form is 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8129BA-2BE8-38EF-B294-EEDBB32AC848}"/>
                  </a:ext>
                </a:extLst>
              </p14:cNvPr>
              <p14:cNvContentPartPr/>
              <p14:nvPr/>
            </p14:nvContentPartPr>
            <p14:xfrm>
              <a:off x="1326544" y="2453607"/>
              <a:ext cx="194400" cy="1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8129BA-2BE8-38EF-B294-EEDBB32AC8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7544" y="2444607"/>
                <a:ext cx="212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5EC2DC-4CCF-F507-EAB9-F2C91CD563B3}"/>
                  </a:ext>
                </a:extLst>
              </p14:cNvPr>
              <p14:cNvContentPartPr/>
              <p14:nvPr/>
            </p14:nvContentPartPr>
            <p14:xfrm>
              <a:off x="1851565" y="2854949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5EC2DC-4CCF-F507-EAB9-F2C91CD563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2582" y="2845971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B2FB9A4-91CE-204C-CAEF-94E8B2DC2B0A}"/>
              </a:ext>
            </a:extLst>
          </p:cNvPr>
          <p:cNvSpPr txBox="1"/>
          <p:nvPr/>
        </p:nvSpPr>
        <p:spPr>
          <a:xfrm>
            <a:off x="2872066" y="3013966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06/05/2024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3D6A8-4FFB-37B5-AFA0-2196A3FCACD4}"/>
              </a:ext>
            </a:extLst>
          </p:cNvPr>
          <p:cNvSpPr txBox="1"/>
          <p:nvPr/>
        </p:nvSpPr>
        <p:spPr>
          <a:xfrm>
            <a:off x="6239789" y="1562619"/>
            <a:ext cx="518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8888" indent="-1258888">
              <a:buNone/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 becomes pregnant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4422F-399C-5BC3-D615-FC72FB02D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97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1FCC-6C6A-9850-7D5E-872AB447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Form – Tracking Updates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34481-AEFD-E251-BC70-D26FE9A5A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4988" y="1593841"/>
            <a:ext cx="5181600" cy="3195923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F913AE-4F2A-C186-4997-8972C4351033}"/>
              </a:ext>
            </a:extLst>
          </p:cNvPr>
          <p:cNvSpPr txBox="1"/>
          <p:nvPr/>
        </p:nvSpPr>
        <p:spPr>
          <a:xfrm>
            <a:off x="6451740" y="1408043"/>
            <a:ext cx="5016634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update dates in “Date of update” field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8129BA-2BE8-38EF-B294-EEDBB32AC848}"/>
                  </a:ext>
                </a:extLst>
              </p14:cNvPr>
              <p14:cNvContentPartPr/>
              <p14:nvPr/>
            </p14:nvContentPartPr>
            <p14:xfrm>
              <a:off x="1319918" y="2393973"/>
              <a:ext cx="194400" cy="1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8129BA-2BE8-38EF-B294-EEDBB32AC8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0935" y="2384995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B854FA-29FE-EA41-9D6B-93E4BB198075}"/>
              </a:ext>
            </a:extLst>
          </p:cNvPr>
          <p:cNvSpPr txBox="1"/>
          <p:nvPr/>
        </p:nvSpPr>
        <p:spPr>
          <a:xfrm>
            <a:off x="2890852" y="3342218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08/23/2024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8498E-DE6B-8783-7ACC-7E80D438C988}"/>
              </a:ext>
            </a:extLst>
          </p:cNvPr>
          <p:cNvSpPr txBox="1"/>
          <p:nvPr/>
        </p:nvSpPr>
        <p:spPr>
          <a:xfrm>
            <a:off x="3110441" y="2112264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06/05/2024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F9DA6-EA89-680A-0D74-3CF6064560E1}"/>
              </a:ext>
            </a:extLst>
          </p:cNvPr>
          <p:cNvSpPr txBox="1"/>
          <p:nvPr/>
        </p:nvSpPr>
        <p:spPr>
          <a:xfrm>
            <a:off x="2890852" y="3712377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03/01/2025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151B1A-2E9C-7A5D-C21B-7CEB20FA4A75}"/>
                  </a:ext>
                </a:extLst>
              </p14:cNvPr>
              <p14:cNvContentPartPr/>
              <p14:nvPr/>
            </p14:nvContentPartPr>
            <p14:xfrm>
              <a:off x="1855307" y="3547676"/>
              <a:ext cx="194400" cy="148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151B1A-2E9C-7A5D-C21B-7CEB20FA4A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6324" y="3538698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E8F6DC9-B657-459D-690C-5DAF18D85F22}"/>
              </a:ext>
            </a:extLst>
          </p:cNvPr>
          <p:cNvSpPr txBox="1"/>
          <p:nvPr/>
        </p:nvSpPr>
        <p:spPr>
          <a:xfrm>
            <a:off x="7201379" y="2307079"/>
            <a:ext cx="4131148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pregnant participant enrolls and completes initial Background form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6/5/2024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9BA7E-59BD-6826-10A1-D0676D2570BB}"/>
              </a:ext>
            </a:extLst>
          </p:cNvPr>
          <p:cNvSpPr txBox="1"/>
          <p:nvPr/>
        </p:nvSpPr>
        <p:spPr>
          <a:xfrm>
            <a:off x="7201379" y="2818004"/>
            <a:ext cx="4133088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 gives birth, completes “Ends Prenatal Phase”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8/23/2024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B817D3-EBED-34CC-7BBC-149D29B948E5}"/>
              </a:ext>
            </a:extLst>
          </p:cNvPr>
          <p:cNvSpPr txBox="1"/>
          <p:nvPr/>
        </p:nvSpPr>
        <p:spPr>
          <a:xfrm>
            <a:off x="7201379" y="3328929"/>
            <a:ext cx="4133088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Pt’s child turns 6m, completes “Enrolled child turns 6 months”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3/1/2025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A7B04-9F0F-79C1-C1D9-DD726DE760B7}"/>
              </a:ext>
            </a:extLst>
          </p:cNvPr>
          <p:cNvSpPr txBox="1"/>
          <p:nvPr/>
        </p:nvSpPr>
        <p:spPr>
          <a:xfrm>
            <a:off x="6587587" y="4015672"/>
            <a:ext cx="474494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participant becomes pregnant, reset update dates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0F5661-CE9F-9732-4A7E-3F4301F81A0D}"/>
              </a:ext>
            </a:extLst>
          </p:cNvPr>
          <p:cNvSpPr txBox="1"/>
          <p:nvPr/>
        </p:nvSpPr>
        <p:spPr>
          <a:xfrm>
            <a:off x="7201379" y="4797621"/>
            <a:ext cx="4133088" cy="71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 notifies case manager they are pregnant, completes “Enters Prenatal Phase”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2/3/2026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D11B84-745D-607D-5043-1F011D9C98B4}"/>
              </a:ext>
            </a:extLst>
          </p:cNvPr>
          <p:cNvSpPr txBox="1"/>
          <p:nvPr/>
        </p:nvSpPr>
        <p:spPr>
          <a:xfrm>
            <a:off x="2890852" y="2941730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02/03/2026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67CE0D6-9FDF-69AF-9B5C-EEE715E80AD2}"/>
                  </a:ext>
                </a:extLst>
              </p14:cNvPr>
              <p14:cNvContentPartPr/>
              <p14:nvPr/>
            </p14:nvContentPartPr>
            <p14:xfrm>
              <a:off x="1326544" y="1965862"/>
              <a:ext cx="194400" cy="148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67CE0D6-9FDF-69AF-9B5C-EEE715E80A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7561" y="1956884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B1413AE-0661-644B-DCB0-92842DBA9D22}"/>
                  </a:ext>
                </a:extLst>
              </p14:cNvPr>
              <p14:cNvContentPartPr/>
              <p14:nvPr/>
            </p14:nvContentPartPr>
            <p14:xfrm>
              <a:off x="1855307" y="3174027"/>
              <a:ext cx="194400" cy="148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B1413AE-0661-644B-DCB0-92842DBA9D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6324" y="3165049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3497CC-1E6D-B499-186F-D04D212E2904}"/>
                  </a:ext>
                </a:extLst>
              </p14:cNvPr>
              <p14:cNvContentPartPr/>
              <p14:nvPr/>
            </p14:nvContentPartPr>
            <p14:xfrm>
              <a:off x="1855307" y="2793050"/>
              <a:ext cx="194400" cy="14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3497CC-1E6D-B499-186F-D04D212E29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6324" y="2784072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3609E1A-C849-AE58-1C61-59607097EA4D}"/>
              </a:ext>
            </a:extLst>
          </p:cNvPr>
          <p:cNvSpPr txBox="1"/>
          <p:nvPr/>
        </p:nvSpPr>
        <p:spPr>
          <a:xfrm>
            <a:off x="6579020" y="1930913"/>
            <a:ext cx="274982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0CE30-916D-4637-14F4-6A2A57279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1FCC-6C6A-9850-7D5E-872AB447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Other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6A07-D68D-E5A9-F522-33655D5C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1721640"/>
            <a:ext cx="9743661" cy="415487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Three Scenarios for “Other Updates”:</a:t>
            </a:r>
          </a:p>
          <a:p>
            <a:pPr marL="1258888" lvl="1" indent="-5143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/>
              <a:t>Annual Re-screening </a:t>
            </a:r>
            <a:r>
              <a:rPr lang="en-US" sz="2000" dirty="0"/>
              <a:t>– no update to the form for a full year</a:t>
            </a:r>
          </a:p>
          <a:p>
            <a:pPr marL="1258888" lvl="1" indent="-5143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/>
              <a:t>Re-enrollment </a:t>
            </a:r>
            <a:r>
              <a:rPr lang="en-US" sz="2000" dirty="0"/>
              <a:t>– participant exited and is enrolling again </a:t>
            </a:r>
          </a:p>
          <a:p>
            <a:pPr marL="1258888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Updates to single questions or sections </a:t>
            </a:r>
            <a:r>
              <a:rPr lang="en-US" sz="2000" dirty="0"/>
              <a:t>– reproductive phase hasn’t changed, but program wants to update a question or section of the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770216-0802-9F20-E140-6B00D2377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6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F5380-46D7-5714-C3FC-51506FBA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HS Data Collection Forms –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399879-CED8-A94F-7B8C-9AA81044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97" y="1689914"/>
            <a:ext cx="5360313" cy="4130936"/>
          </a:xfrm>
        </p:spPr>
        <p:txBody>
          <a:bodyPr>
            <a:normAutofit lnSpcReduction="10000"/>
          </a:bodyPr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3200" b="1" dirty="0"/>
              <a:t>Demographic </a:t>
            </a:r>
            <a:r>
              <a:rPr lang="en-US" sz="3200" dirty="0"/>
              <a:t>– 9 Qs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3200" b="1" dirty="0"/>
              <a:t>Background </a:t>
            </a:r>
            <a:r>
              <a:rPr lang="en-US" sz="3200" dirty="0"/>
              <a:t>– 25 Qs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3200" b="1" dirty="0"/>
              <a:t>Prenatal </a:t>
            </a:r>
            <a:r>
              <a:rPr lang="en-US" sz="3200" dirty="0"/>
              <a:t>– 15 Qs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3200" b="1" dirty="0"/>
              <a:t>Parent/Child </a:t>
            </a:r>
            <a:r>
              <a:rPr lang="en-US" sz="3200" dirty="0"/>
              <a:t>– 22 Qs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b="1" u="sng" dirty="0"/>
              <a:t>Purpose:</a:t>
            </a:r>
            <a:r>
              <a:rPr lang="en-US" sz="2400" b="1" dirty="0"/>
              <a:t>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000" dirty="0"/>
              <a:t>To track changes in participant </a:t>
            </a:r>
            <a:r>
              <a:rPr lang="en-US" sz="2000" b="1" dirty="0">
                <a:solidFill>
                  <a:srgbClr val="0F4D7B"/>
                </a:solidFill>
              </a:rPr>
              <a:t>health behaviors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F4D7B"/>
                </a:solidFill>
              </a:rPr>
              <a:t>health status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0F4D7B"/>
                </a:solidFill>
              </a:rPr>
              <a:t>outcomes</a:t>
            </a:r>
            <a:r>
              <a:rPr lang="en-US" sz="2000" dirty="0"/>
              <a:t> </a:t>
            </a:r>
            <a:r>
              <a:rPr lang="en-US" sz="2000" i="1" dirty="0"/>
              <a:t>throughout</a:t>
            </a:r>
            <a:r>
              <a:rPr lang="en-US" sz="2000" dirty="0"/>
              <a:t> their enrollment in Healthy Start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3CEA0D-5786-DDE8-3977-09922C8B74F0}"/>
              </a:ext>
            </a:extLst>
          </p:cNvPr>
          <p:cNvGrpSpPr/>
          <p:nvPr/>
        </p:nvGrpSpPr>
        <p:grpSpPr>
          <a:xfrm>
            <a:off x="6874135" y="1635161"/>
            <a:ext cx="3549653" cy="3872733"/>
            <a:chOff x="7033526" y="2038275"/>
            <a:chExt cx="3505671" cy="39085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718F01-618C-14DF-E6F9-28279D7C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526" y="2038275"/>
              <a:ext cx="2151078" cy="27768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E04D68-EC5E-2DF9-D8E0-4ADC581E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3609" y="2410921"/>
              <a:ext cx="2151077" cy="2785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E847D0-5D7F-8BA7-7E8B-97B7D587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8037" y="2789706"/>
              <a:ext cx="2146732" cy="27768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558DBB-A329-1E9E-50B0-F542E94C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8120" y="3165678"/>
              <a:ext cx="2151077" cy="27811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BB3E9-63F0-2F07-A2D6-912A4450F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18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1FCC-6C6A-9850-7D5E-872AB447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Form – Other Update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1AB9D-521A-B45D-D8D3-FA77051B5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202973"/>
              </p:ext>
            </p:extLst>
          </p:nvPr>
        </p:nvGraphicFramePr>
        <p:xfrm>
          <a:off x="3044686" y="1749287"/>
          <a:ext cx="6102627" cy="368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3133C-9B7A-263E-5E61-32438B7DD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96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7D7F9-454A-D33A-C6FF-C82A6144CF68}"/>
              </a:ext>
            </a:extLst>
          </p:cNvPr>
          <p:cNvSpPr/>
          <p:nvPr/>
        </p:nvSpPr>
        <p:spPr>
          <a:xfrm>
            <a:off x="917914" y="3529404"/>
            <a:ext cx="5264150" cy="440170"/>
          </a:xfrm>
          <a:prstGeom prst="roundRect">
            <a:avLst/>
          </a:prstGeom>
          <a:solidFill>
            <a:srgbClr val="703D57"/>
          </a:solidFill>
          <a:ln>
            <a:solidFill>
              <a:srgbClr val="703D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34387-3580-2351-C5E6-98BEB3C9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8B88B-CD54-74EF-540C-1698922C7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232" y="3544368"/>
            <a:ext cx="10515600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Pregnant CM/CC Participants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9D311-E798-C4A3-EAB5-197620713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4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A360-5152-A695-5526-B6C9C39D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Form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B75E-0EF1-61FA-918C-DC9B4C663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Complete form with all pregnant participants</a:t>
            </a:r>
          </a:p>
          <a:p>
            <a:pPr marL="854075" lvl="1">
              <a:tabLst>
                <a:tab pos="854075" algn="l"/>
              </a:tabLst>
            </a:pPr>
            <a:r>
              <a:rPr lang="en-US" dirty="0"/>
              <a:t>1 form per </a:t>
            </a:r>
            <a:r>
              <a:rPr lang="en-US" i="1" dirty="0"/>
              <a:t>pregnancy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FE092-183D-95B9-6F2A-E7CF599FA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23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BA16-7527-5A2B-F43A-D3C42DC1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Form – When to Complete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B97775-CB5A-1473-6A1A-66632E609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712169"/>
              </p:ext>
            </p:extLst>
          </p:nvPr>
        </p:nvGraphicFramePr>
        <p:xfrm>
          <a:off x="1603513" y="1457740"/>
          <a:ext cx="8636000" cy="440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03479-135C-BC19-3C58-C6B52A569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35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A556-2538-8974-7E1B-6AB6A58E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Form – General Information (Pg.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AA9C-0B3F-DC31-C451-4D358FDAD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G1 – Participant’s ID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G2 – Form Version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1CFC7-FDCC-3FE0-616E-BD2D3219E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75" y="1580413"/>
            <a:ext cx="5098174" cy="3229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1408C-C470-E4F7-358B-53F2F8DF0BEE}"/>
              </a:ext>
            </a:extLst>
          </p:cNvPr>
          <p:cNvSpPr txBox="1"/>
          <p:nvPr/>
        </p:nvSpPr>
        <p:spPr>
          <a:xfrm>
            <a:off x="677170" y="2926927"/>
            <a:ext cx="4403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*When initial screening is complete, enter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Completion Date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59F7F-E141-D3CB-6594-957D8C7D9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6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0ECF-448F-BEEB-3759-1C5648FF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Form – Topics/Questions (Pg. 4 – 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5693-0BCF-7133-2698-151A57BA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518"/>
            <a:ext cx="10515600" cy="3055769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Completed while participant is pregnant: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Pregnancy and Health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Home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509A8-FEE2-CB0C-A484-86F9C7AFC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74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F72F-D28E-230E-E2D5-B7BC658E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Post-Pregnancy Follow-up – (Pg. 7 – 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7325C-1AC0-C27E-632E-5E7C8A68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Completed after participant gives birth or is no longer pregnant: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Q1 – Initial Outcomes of Pregnancy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Q2 – Delivery Type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Q3 – Maternal Morbidity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Q4 – Child ID(s)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Q5 – Neonatal Death </a:t>
            </a:r>
            <a:r>
              <a:rPr lang="en-US" sz="1400" dirty="0"/>
              <a:t>(Death of a live infant within 27 days of delivery) 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Q6 – Maternal Death </a:t>
            </a:r>
            <a:r>
              <a:rPr lang="en-US" sz="1400" dirty="0"/>
              <a:t>(Death of participant during pregnancy or within 1 year of the end of the pregnancy)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Q7 – Outcome Sources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F227-C885-4442-1A25-5B3DA3559C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91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0E13FB1-36AB-B16E-4D68-1FB6930E3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0"/>
          <a:stretch/>
        </p:blipFill>
        <p:spPr>
          <a:xfrm>
            <a:off x="587292" y="1884458"/>
            <a:ext cx="4740829" cy="2480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4D1EF-E6AE-41B2-BD80-23B6511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Prenatal Form – Update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90F115-85C2-6D29-550F-DBADA0CCE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1744" y="2291859"/>
            <a:ext cx="5181600" cy="373221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Pregnancy Ends update</a:t>
            </a:r>
            <a:r>
              <a:rPr lang="en-US" sz="2400" dirty="0"/>
              <a:t>: 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Select “Updated form” in G2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Select “Pregnancy Ends” as the reason for update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Complete “Date of update” field by entering the date the form is being updated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Complete the “Post-Pregnancy Follow-up” section starting on page 7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14:cNvPr>
              <p14:cNvContentPartPr/>
              <p14:nvPr/>
            </p14:nvContentPartPr>
            <p14:xfrm>
              <a:off x="1201341" y="2217519"/>
              <a:ext cx="194400" cy="1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341" y="2208519"/>
                <a:ext cx="212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14:cNvPr>
              <p14:cNvContentPartPr/>
              <p14:nvPr/>
            </p14:nvContentPartPr>
            <p14:xfrm>
              <a:off x="1674412" y="2987148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5412" y="2978148"/>
                <a:ext cx="212040" cy="1663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856F961-44FF-061D-5682-215C69DA2F2C}"/>
              </a:ext>
            </a:extLst>
          </p:cNvPr>
          <p:cNvSpPr txBox="1"/>
          <p:nvPr/>
        </p:nvSpPr>
        <p:spPr>
          <a:xfrm>
            <a:off x="2570431" y="3125096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06/05/2024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9F5A0-7174-B626-286A-6233876E9436}"/>
              </a:ext>
            </a:extLst>
          </p:cNvPr>
          <p:cNvSpPr txBox="1"/>
          <p:nvPr/>
        </p:nvSpPr>
        <p:spPr>
          <a:xfrm>
            <a:off x="1201341" y="4376466"/>
            <a:ext cx="3560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*Enter the date the form is 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747E4-240D-189D-A892-A13D0AA351F3}"/>
              </a:ext>
            </a:extLst>
          </p:cNvPr>
          <p:cNvSpPr txBox="1"/>
          <p:nvPr/>
        </p:nvSpPr>
        <p:spPr>
          <a:xfrm>
            <a:off x="6471666" y="4940216"/>
            <a:ext cx="4236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*Update the Background Form as well</a:t>
            </a:r>
            <a:endParaRPr lang="en-US" sz="1600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9E589-7EB5-6AC6-8F4A-29C124BD38D0}"/>
              </a:ext>
            </a:extLst>
          </p:cNvPr>
          <p:cNvSpPr txBox="1"/>
          <p:nvPr/>
        </p:nvSpPr>
        <p:spPr>
          <a:xfrm>
            <a:off x="5652052" y="1685774"/>
            <a:ext cx="4538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8888" indent="-1258888"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gives birth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6CEC7-1837-939F-A6D8-922698000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87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A2796-1F13-E59C-3AD6-BB6DF40B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5"/>
          <a:stretch/>
        </p:blipFill>
        <p:spPr>
          <a:xfrm>
            <a:off x="715932" y="1759389"/>
            <a:ext cx="5276410" cy="2775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4D1EF-E6AE-41B2-BD80-23B6511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Prenatal Form – Other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90F115-85C2-6D29-550F-DBADA0CCE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9660" y="1759389"/>
            <a:ext cx="5181600" cy="37322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Update Q1 – Q5 if they were unknown at the time of initial screening:</a:t>
            </a:r>
            <a:r>
              <a:rPr lang="en-US" sz="2000" dirty="0"/>
              <a:t> </a:t>
            </a:r>
          </a:p>
          <a:p>
            <a:pPr marL="974725" indent="-342900">
              <a:lnSpc>
                <a:spcPct val="120000"/>
              </a:lnSpc>
              <a:buFont typeface="+mj-lt"/>
              <a:buAutoNum type="arabicPeriod"/>
              <a:tabLst>
                <a:tab pos="854075" algn="l"/>
              </a:tabLst>
            </a:pPr>
            <a:r>
              <a:rPr lang="en-US" sz="1600" dirty="0"/>
              <a:t>Select “Updated form” in G2</a:t>
            </a:r>
          </a:p>
          <a:p>
            <a:pPr marL="974725" indent="-342900">
              <a:lnSpc>
                <a:spcPct val="120000"/>
              </a:lnSpc>
              <a:buFont typeface="+mj-lt"/>
              <a:buAutoNum type="arabicPeriod"/>
              <a:tabLst>
                <a:tab pos="854075" algn="l"/>
              </a:tabLst>
            </a:pPr>
            <a:r>
              <a:rPr lang="en-US" sz="1600" dirty="0"/>
              <a:t>Select “Other update” as the reason for update</a:t>
            </a:r>
          </a:p>
          <a:p>
            <a:pPr marL="974725" indent="-342900">
              <a:lnSpc>
                <a:spcPct val="120000"/>
              </a:lnSpc>
              <a:buFont typeface="+mj-lt"/>
              <a:buAutoNum type="arabicPeriod"/>
              <a:tabLst>
                <a:tab pos="854075" algn="l"/>
              </a:tabLst>
            </a:pPr>
            <a:r>
              <a:rPr lang="en-US" sz="1600" dirty="0"/>
              <a:t>Complete “Date of update” field by entering the date the form is being updated</a:t>
            </a:r>
          </a:p>
          <a:p>
            <a:pPr marL="974725" indent="-342900">
              <a:lnSpc>
                <a:spcPct val="120000"/>
              </a:lnSpc>
              <a:buFont typeface="+mj-lt"/>
              <a:buAutoNum type="arabicPeriod"/>
              <a:tabLst>
                <a:tab pos="854075" algn="l"/>
              </a:tabLst>
            </a:pPr>
            <a:r>
              <a:rPr lang="en-US" sz="1600" dirty="0"/>
              <a:t>Re-screen Questions 1 – 5, as needed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14:cNvPr>
              <p14:cNvContentPartPr/>
              <p14:nvPr/>
            </p14:nvContentPartPr>
            <p14:xfrm>
              <a:off x="1407612" y="2604516"/>
              <a:ext cx="194400" cy="1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8629" y="2595538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14:cNvPr>
              <p14:cNvContentPartPr/>
              <p14:nvPr/>
            </p14:nvContentPartPr>
            <p14:xfrm>
              <a:off x="1944347" y="3384318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5364" y="3375340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856F961-44FF-061D-5682-215C69DA2F2C}"/>
              </a:ext>
            </a:extLst>
          </p:cNvPr>
          <p:cNvSpPr txBox="1"/>
          <p:nvPr/>
        </p:nvSpPr>
        <p:spPr>
          <a:xfrm>
            <a:off x="2966437" y="3525047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06/05/2024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9F5A0-7174-B626-286A-6233876E9436}"/>
              </a:ext>
            </a:extLst>
          </p:cNvPr>
          <p:cNvSpPr txBox="1"/>
          <p:nvPr/>
        </p:nvSpPr>
        <p:spPr>
          <a:xfrm>
            <a:off x="1488910" y="4534395"/>
            <a:ext cx="3560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*Enter the date the form is 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986CE-B124-A1A3-DE5C-FB648E53F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19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A2796-1F13-E59C-3AD6-BB6DF40B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5"/>
          <a:stretch/>
        </p:blipFill>
        <p:spPr>
          <a:xfrm>
            <a:off x="643046" y="1885285"/>
            <a:ext cx="5276410" cy="2775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4D1EF-E6AE-41B2-BD80-23B6511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Prenatal Form – Other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90F115-85C2-6D29-550F-DBADA0CCE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198" y="1718447"/>
            <a:ext cx="5181600" cy="37322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Update Post-Pregnancy Follow-up Q1 – Q7 if they were unknown at the time of initial screening: 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Select “Updated form” in G2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Select “Other update” as the reason for update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Complete “Date of update” field by entering the date the form is being updated</a:t>
            </a:r>
          </a:p>
          <a:p>
            <a:pPr marL="9144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Re-screen Questions 1 – 7 of the Post-Pregnancy Follow-up section, as needed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14:cNvPr>
              <p14:cNvContentPartPr/>
              <p14:nvPr/>
            </p14:nvContentPartPr>
            <p14:xfrm>
              <a:off x="1334726" y="2730412"/>
              <a:ext cx="194400" cy="1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5743" y="2721434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14:cNvPr>
              <p14:cNvContentPartPr/>
              <p14:nvPr/>
            </p14:nvContentPartPr>
            <p14:xfrm>
              <a:off x="1871461" y="3510214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2478" y="3501236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856F961-44FF-061D-5682-215C69DA2F2C}"/>
              </a:ext>
            </a:extLst>
          </p:cNvPr>
          <p:cNvSpPr txBox="1"/>
          <p:nvPr/>
        </p:nvSpPr>
        <p:spPr>
          <a:xfrm>
            <a:off x="2893551" y="3650943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06/05/2024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9F5A0-7174-B626-286A-6233876E9436}"/>
              </a:ext>
            </a:extLst>
          </p:cNvPr>
          <p:cNvSpPr txBox="1"/>
          <p:nvPr/>
        </p:nvSpPr>
        <p:spPr>
          <a:xfrm>
            <a:off x="1416024" y="4660291"/>
            <a:ext cx="3560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*Enter the date the form is 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0DF4-3343-1D9C-BAE3-A94A331CA45F}"/>
              </a:ext>
            </a:extLst>
          </p:cNvPr>
          <p:cNvSpPr txBox="1"/>
          <p:nvPr/>
        </p:nvSpPr>
        <p:spPr>
          <a:xfrm>
            <a:off x="6871283" y="5292714"/>
            <a:ext cx="4482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*Use this method to record neonatal loss or maternal loss that occurs </a:t>
            </a:r>
            <a:r>
              <a:rPr lang="en-US" sz="12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completion of the Post-Pregnancy Follow-up</a:t>
            </a:r>
            <a:endParaRPr lang="en-US" sz="1200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C28D8-C47A-5366-9F94-B5D5A66A6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0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16A1-F089-0A6B-E5F3-8878DBDC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EDF7-D55D-2EFF-F775-BC47AF69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387" y="1620846"/>
            <a:ext cx="7918525" cy="36808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Collect data </a:t>
            </a:r>
            <a:r>
              <a:rPr lang="en-US" b="1" i="1" u="sng" dirty="0">
                <a:solidFill>
                  <a:schemeClr val="tx1"/>
                </a:solidFill>
              </a:rPr>
              <a:t>using</a:t>
            </a:r>
            <a:r>
              <a:rPr lang="en-US" b="1" dirty="0">
                <a:solidFill>
                  <a:schemeClr val="tx1"/>
                </a:solidFill>
              </a:rPr>
              <a:t> the forms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Do </a:t>
            </a:r>
            <a:r>
              <a:rPr lang="en-US" b="1" i="1" u="sng" dirty="0">
                <a:solidFill>
                  <a:schemeClr val="tx1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alter the forms or screening procedure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Screen </a:t>
            </a:r>
            <a:r>
              <a:rPr lang="en-US" b="1" i="1" u="sng" dirty="0">
                <a:solidFill>
                  <a:schemeClr val="tx1"/>
                </a:solidFill>
              </a:rPr>
              <a:t>every</a:t>
            </a:r>
            <a:r>
              <a:rPr lang="en-US" b="1" dirty="0">
                <a:solidFill>
                  <a:schemeClr val="tx1"/>
                </a:solidFill>
              </a:rPr>
              <a:t> participant</a:t>
            </a:r>
          </a:p>
          <a:p>
            <a:pPr marL="515938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Interview – Must be completed </a:t>
            </a:r>
            <a:r>
              <a:rPr lang="en-US" sz="2000" i="1" dirty="0">
                <a:solidFill>
                  <a:schemeClr val="tx1"/>
                </a:solidFill>
              </a:rPr>
              <a:t>with</a:t>
            </a:r>
            <a:r>
              <a:rPr lang="en-US" sz="2000" dirty="0">
                <a:solidFill>
                  <a:schemeClr val="tx1"/>
                </a:solidFill>
              </a:rPr>
              <a:t> the participant</a:t>
            </a:r>
          </a:p>
          <a:p>
            <a:pPr marL="515938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Participant self-report</a:t>
            </a:r>
          </a:p>
        </p:txBody>
      </p:sp>
      <p:pic>
        <p:nvPicPr>
          <p:cNvPr id="12" name="Graphic 11" descr="Clipboard outline">
            <a:extLst>
              <a:ext uri="{FF2B5EF4-FFF2-40B4-BE49-F238E27FC236}">
                <a16:creationId xmlns:a16="http://schemas.microsoft.com/office/drawing/2014/main" id="{601C0904-E145-67D2-87BF-34B62D2CD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9117" y="1799190"/>
            <a:ext cx="702055" cy="702055"/>
          </a:xfrm>
          <a:prstGeom prst="rect">
            <a:avLst/>
          </a:prstGeom>
        </p:spPr>
      </p:pic>
      <p:pic>
        <p:nvPicPr>
          <p:cNvPr id="14" name="Graphic 13" descr="Checklist outline">
            <a:extLst>
              <a:ext uri="{FF2B5EF4-FFF2-40B4-BE49-F238E27FC236}">
                <a16:creationId xmlns:a16="http://schemas.microsoft.com/office/drawing/2014/main" id="{321E19C0-8E30-A8B7-9612-BD650B56F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9117" y="3643105"/>
            <a:ext cx="702055" cy="702055"/>
          </a:xfrm>
          <a:prstGeom prst="rect">
            <a:avLst/>
          </a:prstGeom>
        </p:spPr>
      </p:pic>
      <p:pic>
        <p:nvPicPr>
          <p:cNvPr id="16" name="Graphic 15" descr="Badge Cross outline">
            <a:extLst>
              <a:ext uri="{FF2B5EF4-FFF2-40B4-BE49-F238E27FC236}">
                <a16:creationId xmlns:a16="http://schemas.microsoft.com/office/drawing/2014/main" id="{E0313135-BD21-F88D-41FC-E8126D693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9117" y="2705010"/>
            <a:ext cx="702055" cy="7020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CA478-D6D0-BC4E-C4BF-2446ACA49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95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A2796-1F13-E59C-3AD6-BB6DF40B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5"/>
          <a:stretch/>
        </p:blipFill>
        <p:spPr>
          <a:xfrm>
            <a:off x="636420" y="2017808"/>
            <a:ext cx="5276410" cy="2775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4D1EF-E6AE-41B2-BD80-23B6511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Prenatal Form – Pregnancy Ends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90F115-85C2-6D29-550F-DBADA0CCE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2350" y="1924718"/>
            <a:ext cx="5181600" cy="37322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If participant already completed a prenatal form, and becomes pregnant again:</a:t>
            </a:r>
          </a:p>
          <a:p>
            <a:pPr marL="97472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Select “Updated form” in G2</a:t>
            </a:r>
          </a:p>
          <a:p>
            <a:pPr marL="97472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Select “New pregnancy” </a:t>
            </a:r>
          </a:p>
          <a:p>
            <a:pPr marL="97472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Complete “Date of update” field by entering the date the form is being updated</a:t>
            </a:r>
          </a:p>
          <a:p>
            <a:pPr marL="97472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Screen Questions 1 – 7 of the Prenatal Form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14:cNvPr>
              <p14:cNvContentPartPr/>
              <p14:nvPr/>
            </p14:nvContentPartPr>
            <p14:xfrm>
              <a:off x="1328100" y="2862935"/>
              <a:ext cx="194400" cy="1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9D7FD9-5F16-52AF-8687-499C93217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117" y="2853957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14:cNvPr>
              <p14:cNvContentPartPr/>
              <p14:nvPr/>
            </p14:nvContentPartPr>
            <p14:xfrm>
              <a:off x="1848933" y="4002540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B283CE-47F1-51A4-7481-C53DFA54A7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9950" y="3993562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856F961-44FF-061D-5682-215C69DA2F2C}"/>
              </a:ext>
            </a:extLst>
          </p:cNvPr>
          <p:cNvSpPr txBox="1"/>
          <p:nvPr/>
        </p:nvSpPr>
        <p:spPr>
          <a:xfrm>
            <a:off x="2886925" y="4306662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06/05/2024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9F5A0-7174-B626-286A-6233876E9436}"/>
              </a:ext>
            </a:extLst>
          </p:cNvPr>
          <p:cNvSpPr txBox="1"/>
          <p:nvPr/>
        </p:nvSpPr>
        <p:spPr>
          <a:xfrm>
            <a:off x="1409398" y="4792814"/>
            <a:ext cx="3560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*Enter the date the form is 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0DF4-3343-1D9C-BAE3-A94A331CA45F}"/>
              </a:ext>
            </a:extLst>
          </p:cNvPr>
          <p:cNvSpPr txBox="1"/>
          <p:nvPr/>
        </p:nvSpPr>
        <p:spPr>
          <a:xfrm>
            <a:off x="6565983" y="5225214"/>
            <a:ext cx="5206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*Complete the Post-Pregnancy Section as a “Pregnancy Ends” update when the participant gives birth or is no longer pregnant. Update the Background form as well.</a:t>
            </a:r>
            <a:endParaRPr lang="en-US" sz="1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2D1E-88B7-DFFE-17A2-A604CC01A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77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F615BE-5FCB-56C0-359D-888F1B2A5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65"/>
          <a:stretch/>
        </p:blipFill>
        <p:spPr>
          <a:xfrm>
            <a:off x="838200" y="1666869"/>
            <a:ext cx="5276410" cy="2775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F1FCC-6C6A-9850-7D5E-872AB447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Prenatal Form – Tracking Updates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913AE-4F2A-C186-4997-8972C4351033}"/>
              </a:ext>
            </a:extLst>
          </p:cNvPr>
          <p:cNvSpPr txBox="1"/>
          <p:nvPr/>
        </p:nvSpPr>
        <p:spPr>
          <a:xfrm>
            <a:off x="6528992" y="1791866"/>
            <a:ext cx="1925895" cy="740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8129BA-2BE8-38EF-B294-EEDBB32AC848}"/>
                  </a:ext>
                </a:extLst>
              </p14:cNvPr>
              <p14:cNvContentPartPr/>
              <p14:nvPr/>
            </p14:nvContentPartPr>
            <p14:xfrm>
              <a:off x="1520944" y="2491819"/>
              <a:ext cx="194400" cy="1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8129BA-2BE8-38EF-B294-EEDBB32AC8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1961" y="2482841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B854FA-29FE-EA41-9D6B-93E4BB198075}"/>
              </a:ext>
            </a:extLst>
          </p:cNvPr>
          <p:cNvSpPr txBox="1"/>
          <p:nvPr/>
        </p:nvSpPr>
        <p:spPr>
          <a:xfrm>
            <a:off x="3101402" y="3443430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10/23/2024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8498E-DE6B-8783-7ACC-7E80D438C988}"/>
              </a:ext>
            </a:extLst>
          </p:cNvPr>
          <p:cNvSpPr txBox="1"/>
          <p:nvPr/>
        </p:nvSpPr>
        <p:spPr>
          <a:xfrm>
            <a:off x="3321640" y="2238160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06/05/2024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F9DA6-EA89-680A-0D74-3CF6064560E1}"/>
              </a:ext>
            </a:extLst>
          </p:cNvPr>
          <p:cNvSpPr txBox="1"/>
          <p:nvPr/>
        </p:nvSpPr>
        <p:spPr>
          <a:xfrm>
            <a:off x="3101402" y="3957814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07/24/2025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151B1A-2E9C-7A5D-C21B-7CEB20FA4A75}"/>
                  </a:ext>
                </a:extLst>
              </p14:cNvPr>
              <p14:cNvContentPartPr/>
              <p14:nvPr/>
            </p14:nvContentPartPr>
            <p14:xfrm>
              <a:off x="2047056" y="3661023"/>
              <a:ext cx="194400" cy="148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151B1A-2E9C-7A5D-C21B-7CEB20FA4A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8073" y="3652045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E8F6DC9-B657-459D-690C-5DAF18D85F22}"/>
              </a:ext>
            </a:extLst>
          </p:cNvPr>
          <p:cNvSpPr txBox="1"/>
          <p:nvPr/>
        </p:nvSpPr>
        <p:spPr>
          <a:xfrm>
            <a:off x="7113297" y="2213088"/>
            <a:ext cx="4343184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pregnant participant completed initial form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6/5/2024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9BA7E-59BD-6826-10A1-D0676D2570BB}"/>
              </a:ext>
            </a:extLst>
          </p:cNvPr>
          <p:cNvSpPr txBox="1"/>
          <p:nvPr/>
        </p:nvSpPr>
        <p:spPr>
          <a:xfrm>
            <a:off x="7113296" y="2596404"/>
            <a:ext cx="4240503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 gives birth, then completes “Pregnancy Ends”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8/20/2024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B817D3-EBED-34CC-7BBC-149D29B948E5}"/>
              </a:ext>
            </a:extLst>
          </p:cNvPr>
          <p:cNvSpPr txBox="1"/>
          <p:nvPr/>
        </p:nvSpPr>
        <p:spPr>
          <a:xfrm>
            <a:off x="7113297" y="3158956"/>
            <a:ext cx="4240503" cy="92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manager updates the Post-Pregnancy Follow-up Section Q4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10/23/2024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because child’s ID wasn’t created at the time of initial screening of the Post-Pregnancy Section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A7B04-9F0F-79C1-C1D9-DD726DE760B7}"/>
              </a:ext>
            </a:extLst>
          </p:cNvPr>
          <p:cNvSpPr txBox="1"/>
          <p:nvPr/>
        </p:nvSpPr>
        <p:spPr>
          <a:xfrm>
            <a:off x="6528992" y="4219424"/>
            <a:ext cx="474494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participant becomes pregnant, reset update dates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0F5661-CE9F-9732-4A7E-3F4301F81A0D}"/>
              </a:ext>
            </a:extLst>
          </p:cNvPr>
          <p:cNvSpPr txBox="1"/>
          <p:nvPr/>
        </p:nvSpPr>
        <p:spPr>
          <a:xfrm>
            <a:off x="7113296" y="5005477"/>
            <a:ext cx="4559217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 notifies case manager they are pregnant, completes “New pregnancy”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7/24/2025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D11B84-745D-607D-5043-1F011D9C98B4}"/>
              </a:ext>
            </a:extLst>
          </p:cNvPr>
          <p:cNvSpPr txBox="1"/>
          <p:nvPr/>
        </p:nvSpPr>
        <p:spPr>
          <a:xfrm>
            <a:off x="3101402" y="3069079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08/20/2024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67CE0D6-9FDF-69AF-9B5C-EEE715E80AD2}"/>
                  </a:ext>
                </a:extLst>
              </p14:cNvPr>
              <p14:cNvContentPartPr/>
              <p14:nvPr/>
            </p14:nvContentPartPr>
            <p14:xfrm>
              <a:off x="1520944" y="2078183"/>
              <a:ext cx="194400" cy="148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67CE0D6-9FDF-69AF-9B5C-EEE715E80A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1961" y="2069205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B1413AE-0661-644B-DCB0-92842DBA9D22}"/>
                  </a:ext>
                </a:extLst>
              </p14:cNvPr>
              <p14:cNvContentPartPr/>
              <p14:nvPr/>
            </p14:nvContentPartPr>
            <p14:xfrm>
              <a:off x="2047056" y="3294750"/>
              <a:ext cx="194400" cy="148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B1413AE-0661-644B-DCB0-92842DBA9D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8073" y="3285772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3497CC-1E6D-B499-186F-D04D212E2904}"/>
                  </a:ext>
                </a:extLst>
              </p14:cNvPr>
              <p14:cNvContentPartPr/>
              <p14:nvPr/>
            </p14:nvContentPartPr>
            <p14:xfrm>
              <a:off x="2039105" y="2905692"/>
              <a:ext cx="194400" cy="14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3497CC-1E6D-B499-186F-D04D212E29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0122" y="2896714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4854FD7-C266-0576-88DE-9035330987F9}"/>
              </a:ext>
            </a:extLst>
          </p:cNvPr>
          <p:cNvSpPr txBox="1"/>
          <p:nvPr/>
        </p:nvSpPr>
        <p:spPr>
          <a:xfrm>
            <a:off x="6451740" y="1408043"/>
            <a:ext cx="5016634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update dates in “Date of update”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97F2F-FEFE-2E31-76C4-F3905AA013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14" grpId="0"/>
      <p:bldP spid="15" grpId="0"/>
      <p:bldP spid="16" grpId="0"/>
      <p:bldP spid="17" grpId="0"/>
      <p:bldP spid="18" grpId="0"/>
      <p:bldP spid="19" grpId="0"/>
      <p:bldP spid="1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2BE1BA-A42C-F3F3-ACDB-A58AA1E63726}"/>
              </a:ext>
            </a:extLst>
          </p:cNvPr>
          <p:cNvSpPr/>
          <p:nvPr/>
        </p:nvSpPr>
        <p:spPr>
          <a:xfrm>
            <a:off x="898110" y="3536030"/>
            <a:ext cx="7271854" cy="440170"/>
          </a:xfrm>
          <a:prstGeom prst="roundRect">
            <a:avLst/>
          </a:prstGeom>
          <a:solidFill>
            <a:srgbClr val="6A994E"/>
          </a:solidFill>
          <a:ln>
            <a:solidFill>
              <a:srgbClr val="6A99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0D464-8DFA-4D15-4F76-2D1C9232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Parent/Child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E9188-1E84-9A2C-BC1D-EA274BBF9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110" y="3541585"/>
            <a:ext cx="10515600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Participants &amp; Other Adults with an Enrolled Child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BDC4C-AB4E-7E3E-68A1-58C16DED3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13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A360-5152-A695-5526-B6C9C39D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Parent/Child Form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B75E-0EF1-61FA-918C-DC9B4C663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Complete with parent/caregiver of all enrolled children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1 form per </a:t>
            </a:r>
            <a:r>
              <a:rPr lang="en-US" i="1" dirty="0"/>
              <a:t>child</a:t>
            </a:r>
          </a:p>
          <a:p>
            <a:pPr marL="854075" lvl="1">
              <a:lnSpc>
                <a:spcPct val="100000"/>
              </a:lnSpc>
            </a:pPr>
            <a:r>
              <a:rPr lang="en-US" dirty="0"/>
              <a:t>If both parents are enrolled, either can complete the form</a:t>
            </a:r>
          </a:p>
          <a:p>
            <a:pPr marL="1311275" lvl="2"/>
            <a:r>
              <a:rPr lang="en-US" dirty="0"/>
              <a:t>Recommend follow-up with birthing parent to complete Question 20 (postpartum visit) and Question 21 (tobacco/nicotine use during pregnancy)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D9C8C-AEBA-2100-EC34-594487EFE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9EF90-5E53-7922-1EBF-0301E9B15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38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BA16-7527-5A2B-F43A-D3C42DC1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Parent/Child Form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76E559-C065-3DFF-74FF-A309743D8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564542"/>
              </p:ext>
            </p:extLst>
          </p:nvPr>
        </p:nvGraphicFramePr>
        <p:xfrm>
          <a:off x="2032000" y="1484244"/>
          <a:ext cx="8128000" cy="436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C26D5-D791-E329-3F7D-2F8C63ECC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63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A556-2538-8974-7E1B-6AB6A58E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Parent/Child Form – General Information (Pg.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AA9C-0B3F-DC31-C451-4D358FDAD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6252" y="1562893"/>
            <a:ext cx="5181600" cy="3732213"/>
          </a:xfrm>
        </p:spPr>
        <p:txBody>
          <a:bodyPr/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G1 – Participant’s ID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G2 – Child’s ID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G3 – Participant/Caregiver 		    Linkages to Child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G4 – Child’s Enrollment Date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G5 – Form Version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FE0AF-CCCE-BDF3-7C54-2C1E166A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226" y="1461610"/>
            <a:ext cx="3981593" cy="4331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7B87F-FFB2-EC30-37D9-93D4796A921C}"/>
              </a:ext>
            </a:extLst>
          </p:cNvPr>
          <p:cNvSpPr txBox="1"/>
          <p:nvPr/>
        </p:nvSpPr>
        <p:spPr>
          <a:xfrm>
            <a:off x="1795678" y="4649709"/>
            <a:ext cx="4403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*When initial screening is complete, enter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Completion Date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CAC77-2AD9-CFF5-C5AD-D7CF2E455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1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0ECF-448F-BEEB-3759-1C5648FF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Parent/Child Form – Topics/Questions (Pg. 4 – 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5693-0BCF-7133-2698-151A57BA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722" y="1798411"/>
            <a:ext cx="8173278" cy="3433456"/>
          </a:xfrm>
        </p:spPr>
        <p:txBody>
          <a:bodyPr/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The Child: Setting the Stage (demographics)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Infant Health at Birth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Infant Health Care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Infant Feeding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Infant Sleep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6EA1-8609-0064-3639-4112DB740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23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0ECF-448F-BEEB-3759-1C5648FF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Parent/Child Form – Topics/Questions (Pg. 10)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5693-0BCF-7133-2698-151A57BA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Completed with the parent who gave birth (only CM/CC)</a:t>
            </a:r>
          </a:p>
          <a:p>
            <a:pPr marL="914400" lvl="1"/>
            <a:r>
              <a:rPr lang="en-US" dirty="0"/>
              <a:t>Pregnancy Health</a:t>
            </a:r>
          </a:p>
          <a:p>
            <a:pPr marL="1258888" lvl="2"/>
            <a:r>
              <a:rPr lang="en-US" dirty="0"/>
              <a:t>Q20 – Postpartum Visit</a:t>
            </a:r>
          </a:p>
          <a:p>
            <a:pPr marL="1258888" lvl="2"/>
            <a:r>
              <a:rPr lang="en-US" dirty="0"/>
              <a:t>Q21 – Tobacco/Nicotine Use in Last 3 Months of Pregnancy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35BC5-436C-8709-E232-03BC123F5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861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0ECF-448F-BEEB-3759-1C5648FF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Parent/Child Form – Topics/Questions (Pg. 11)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5693-0BCF-7133-2698-151A57BA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Completed only if an enrolled child passes away (Other update):</a:t>
            </a:r>
          </a:p>
          <a:p>
            <a:pPr marL="914400" lvl="1"/>
            <a:r>
              <a:rPr lang="en-US" dirty="0"/>
              <a:t>Infant/Child Follow-up</a:t>
            </a:r>
          </a:p>
          <a:p>
            <a:pPr marL="1258888" lvl="2" indent="-344488"/>
            <a:r>
              <a:rPr lang="en-US" dirty="0"/>
              <a:t>Q22 – Infant/child age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86AA2-481C-199F-5400-1830EEA4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3293845"/>
            <a:ext cx="7697274" cy="1914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109FC-3349-420D-C67A-E6CF5EB0E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043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D1EF-E6AE-41B2-BD80-23B6511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Parent/Child Form – Update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B1BC-884C-20DA-ACD7-B96623064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3139" y="2309170"/>
            <a:ext cx="5382536" cy="273328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When a child turns 6m, 12m, or exits:</a:t>
            </a:r>
          </a:p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Select “Updated form” in G5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Select a reason for the update (example: “enrolled child turns 6 months”)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Complete “Date of update” field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Re-screen Questions 9-19 with the participant/other adult. Participants who were enrolled in HS while pregnant with this child should also re-screen questions 20 and 21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9FFD0-8467-66E7-72E0-BA4462CC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21" y="1928017"/>
            <a:ext cx="5382537" cy="2985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92A21-EC7D-4C16-6C47-BD950293B362}"/>
              </a:ext>
            </a:extLst>
          </p:cNvPr>
          <p:cNvSpPr txBox="1"/>
          <p:nvPr/>
        </p:nvSpPr>
        <p:spPr>
          <a:xfrm>
            <a:off x="6563139" y="1823784"/>
            <a:ext cx="4801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Updates &amp; Exit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C4EF17-6714-30D9-E1CA-63385CF2748A}"/>
                  </a:ext>
                </a:extLst>
              </p14:cNvPr>
              <p14:cNvContentPartPr/>
              <p14:nvPr/>
            </p14:nvContentPartPr>
            <p14:xfrm>
              <a:off x="1520257" y="2776796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C4EF17-6714-30D9-E1CA-63385CF274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274" y="2767818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9D6EBC-0360-8207-C47C-EC35CA99AF08}"/>
              </a:ext>
            </a:extLst>
          </p:cNvPr>
          <p:cNvSpPr txBox="1"/>
          <p:nvPr/>
        </p:nvSpPr>
        <p:spPr>
          <a:xfrm>
            <a:off x="3186888" y="3387697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06/05/2024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295BBA-D59B-BC16-4D57-C2885B5205A5}"/>
                  </a:ext>
                </a:extLst>
              </p14:cNvPr>
              <p14:cNvContentPartPr/>
              <p14:nvPr/>
            </p14:nvContentPartPr>
            <p14:xfrm>
              <a:off x="2076848" y="3200865"/>
              <a:ext cx="194400" cy="14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295BBA-D59B-BC16-4D57-C2885B5205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7865" y="3191887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3254EBE-DF1A-4B57-0597-E887D0A7BC30}"/>
              </a:ext>
            </a:extLst>
          </p:cNvPr>
          <p:cNvSpPr txBox="1"/>
          <p:nvPr/>
        </p:nvSpPr>
        <p:spPr>
          <a:xfrm>
            <a:off x="1582988" y="4913508"/>
            <a:ext cx="3560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*Enter the date the form is 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1FDE8-5612-C162-7088-18D065A280C8}"/>
              </a:ext>
            </a:extLst>
          </p:cNvPr>
          <p:cNvSpPr txBox="1"/>
          <p:nvPr/>
        </p:nvSpPr>
        <p:spPr>
          <a:xfrm>
            <a:off x="7376066" y="5127729"/>
            <a:ext cx="3980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*Update the parent/caregiver’s Background Form when child turns 6 months and when child exits the program </a:t>
            </a:r>
            <a:endParaRPr lang="en-US" sz="1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7BCA-F047-BF4B-84AA-65868413A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1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DCEA-8CAC-C186-9D8A-FE7DAA20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1E542-6B7E-F32A-870C-5F8B569C4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Instructions, Topic Headers, Question Format, Form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C2744-B324-19B9-F4F1-76F2303B6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266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D1EF-E6AE-41B2-BD80-23B6511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Parent/Child Form – Other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B1BC-884C-20DA-ACD7-B96623064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3139" y="2309170"/>
            <a:ext cx="5382536" cy="2733283"/>
          </a:xfrm>
        </p:spPr>
        <p:txBody>
          <a:bodyPr>
            <a:normAutofit/>
          </a:bodyPr>
          <a:lstStyle/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Select “Updated form” in G5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Select a “Other update”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Complete “Date of update” field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8016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Re-screen Question or Section. </a:t>
            </a:r>
            <a:r>
              <a:rPr lang="en-US" sz="1600" dirty="0">
                <a:ea typeface="Times New Roman" panose="02020603050405020304" pitchFamily="18" charset="0"/>
              </a:rPr>
              <a:t>To record a child loss, only complete Q22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9FFD0-8467-66E7-72E0-BA4462CC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21" y="1928017"/>
            <a:ext cx="5382537" cy="2985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92A21-EC7D-4C16-6C47-BD950293B362}"/>
              </a:ext>
            </a:extLst>
          </p:cNvPr>
          <p:cNvSpPr txBox="1"/>
          <p:nvPr/>
        </p:nvSpPr>
        <p:spPr>
          <a:xfrm>
            <a:off x="6563139" y="1823784"/>
            <a:ext cx="4801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Single Questions/Sections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C4EF17-6714-30D9-E1CA-63385CF2748A}"/>
                  </a:ext>
                </a:extLst>
              </p14:cNvPr>
              <p14:cNvContentPartPr/>
              <p14:nvPr/>
            </p14:nvContentPartPr>
            <p14:xfrm>
              <a:off x="1520257" y="2776796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C4EF17-6714-30D9-E1CA-63385CF274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274" y="2767818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9D6EBC-0360-8207-C47C-EC35CA99AF08}"/>
              </a:ext>
            </a:extLst>
          </p:cNvPr>
          <p:cNvSpPr txBox="1"/>
          <p:nvPr/>
        </p:nvSpPr>
        <p:spPr>
          <a:xfrm>
            <a:off x="3213392" y="4588624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06/05/2024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295BBA-D59B-BC16-4D57-C2885B5205A5}"/>
                  </a:ext>
                </a:extLst>
              </p14:cNvPr>
              <p14:cNvContentPartPr/>
              <p14:nvPr/>
            </p14:nvContentPartPr>
            <p14:xfrm>
              <a:off x="2076848" y="4439944"/>
              <a:ext cx="194400" cy="14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295BBA-D59B-BC16-4D57-C2885B5205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7865" y="4430966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08891-9E0F-8BA9-0A3A-6A31EB6CA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6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D1EF-E6AE-41B2-BD80-23B65110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Parent/Child Form – Tracking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9FFD0-8467-66E7-72E0-BA4462CC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21" y="1928017"/>
            <a:ext cx="5382537" cy="2985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C4EF17-6714-30D9-E1CA-63385CF2748A}"/>
                  </a:ext>
                </a:extLst>
              </p14:cNvPr>
              <p14:cNvContentPartPr/>
              <p14:nvPr/>
            </p14:nvContentPartPr>
            <p14:xfrm>
              <a:off x="1520257" y="2776796"/>
              <a:ext cx="1944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C4EF17-6714-30D9-E1CA-63385CF274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274" y="2767818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9D6EBC-0360-8207-C47C-EC35CA99AF08}"/>
              </a:ext>
            </a:extLst>
          </p:cNvPr>
          <p:cNvSpPr txBox="1"/>
          <p:nvPr/>
        </p:nvSpPr>
        <p:spPr>
          <a:xfrm>
            <a:off x="3186888" y="3387697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08/10/2024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295BBA-D59B-BC16-4D57-C2885B5205A5}"/>
                  </a:ext>
                </a:extLst>
              </p14:cNvPr>
              <p14:cNvContentPartPr/>
              <p14:nvPr/>
            </p14:nvContentPartPr>
            <p14:xfrm>
              <a:off x="2076848" y="3200865"/>
              <a:ext cx="194400" cy="14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295BBA-D59B-BC16-4D57-C2885B5205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7865" y="3191887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72D8820-3676-F183-3108-64CE1706F892}"/>
              </a:ext>
            </a:extLst>
          </p:cNvPr>
          <p:cNvSpPr txBox="1"/>
          <p:nvPr/>
        </p:nvSpPr>
        <p:spPr>
          <a:xfrm>
            <a:off x="6528992" y="1791866"/>
            <a:ext cx="1925895" cy="740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B5FB8-1CD7-14A6-D720-4A46EC8BBB84}"/>
              </a:ext>
            </a:extLst>
          </p:cNvPr>
          <p:cNvSpPr txBox="1"/>
          <p:nvPr/>
        </p:nvSpPr>
        <p:spPr>
          <a:xfrm>
            <a:off x="7113295" y="2213088"/>
            <a:ext cx="4343184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participant completes initial form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6/5/2024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their child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D2F84D-E593-73A9-9DE2-DC3F6C49123D}"/>
              </a:ext>
            </a:extLst>
          </p:cNvPr>
          <p:cNvSpPr txBox="1"/>
          <p:nvPr/>
        </p:nvSpPr>
        <p:spPr>
          <a:xfrm>
            <a:off x="7113295" y="2756263"/>
            <a:ext cx="4240503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 turns 6m, then participant completes “Enrolled child turns 6 months”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8/10/2024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DCFF5-9C5F-E99B-3594-8211CED3E8B9}"/>
              </a:ext>
            </a:extLst>
          </p:cNvPr>
          <p:cNvSpPr txBox="1"/>
          <p:nvPr/>
        </p:nvSpPr>
        <p:spPr>
          <a:xfrm>
            <a:off x="7113295" y="3842613"/>
            <a:ext cx="4240503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manager updates a question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03/16/2025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D6980-F14F-FC5B-5452-BD3A09EBAEBF}"/>
              </a:ext>
            </a:extLst>
          </p:cNvPr>
          <p:cNvSpPr txBox="1"/>
          <p:nvPr/>
        </p:nvSpPr>
        <p:spPr>
          <a:xfrm>
            <a:off x="7113295" y="4173423"/>
            <a:ext cx="4559217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 turns 18 months, completes “Enrolled child is exiting Healthy Start”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8/20/2025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A1CDB-B129-08FD-758E-068F43862A7B}"/>
              </a:ext>
            </a:extLst>
          </p:cNvPr>
          <p:cNvSpPr txBox="1"/>
          <p:nvPr/>
        </p:nvSpPr>
        <p:spPr>
          <a:xfrm>
            <a:off x="6451740" y="1408043"/>
            <a:ext cx="5016634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update dates in “Date of update” 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B8E75-B6A5-4F4D-FDD3-03A60DD0D2A9}"/>
              </a:ext>
            </a:extLst>
          </p:cNvPr>
          <p:cNvSpPr txBox="1"/>
          <p:nvPr/>
        </p:nvSpPr>
        <p:spPr>
          <a:xfrm>
            <a:off x="3458557" y="2495308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06/05/2024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3B14E-CA91-97D6-663D-2CDD755DC02E}"/>
              </a:ext>
            </a:extLst>
          </p:cNvPr>
          <p:cNvSpPr txBox="1"/>
          <p:nvPr/>
        </p:nvSpPr>
        <p:spPr>
          <a:xfrm>
            <a:off x="3186888" y="3805140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02/03/2025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96EFB3-473D-0684-E79A-8F198F534EC3}"/>
              </a:ext>
            </a:extLst>
          </p:cNvPr>
          <p:cNvSpPr txBox="1"/>
          <p:nvPr/>
        </p:nvSpPr>
        <p:spPr>
          <a:xfrm>
            <a:off x="3186888" y="4211954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08/20/2025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78BD8-BBC1-A628-BDFD-44FD4AA50491}"/>
              </a:ext>
            </a:extLst>
          </p:cNvPr>
          <p:cNvSpPr txBox="1"/>
          <p:nvPr/>
        </p:nvSpPr>
        <p:spPr>
          <a:xfrm>
            <a:off x="3186888" y="4596246"/>
            <a:ext cx="89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03/16/2025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9ACB13-12E7-CF4A-FB86-B8AF56DAC681}"/>
                  </a:ext>
                </a:extLst>
              </p14:cNvPr>
              <p14:cNvContentPartPr/>
              <p14:nvPr/>
            </p14:nvContentPartPr>
            <p14:xfrm>
              <a:off x="2076848" y="3620845"/>
              <a:ext cx="194400" cy="148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9ACB13-12E7-CF4A-FB86-B8AF56DAC6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7865" y="3611867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4EF01E2-DEEB-A028-7F77-F24FA36114D4}"/>
                  </a:ext>
                </a:extLst>
              </p14:cNvPr>
              <p14:cNvContentPartPr/>
              <p14:nvPr/>
            </p14:nvContentPartPr>
            <p14:xfrm>
              <a:off x="2076848" y="4027002"/>
              <a:ext cx="194400" cy="148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4EF01E2-DEEB-A028-7F77-F24FA36114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7865" y="4018024"/>
                <a:ext cx="212007" cy="1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EAB676-5159-F720-8A12-1C9579669C04}"/>
                  </a:ext>
                </a:extLst>
              </p14:cNvPr>
              <p14:cNvContentPartPr/>
              <p14:nvPr/>
            </p14:nvContentPartPr>
            <p14:xfrm>
              <a:off x="2076848" y="4439638"/>
              <a:ext cx="194400" cy="14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EAB676-5159-F720-8A12-1C9579669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7865" y="4430660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A715AF5-F184-64F1-8F72-0D5D144CD282}"/>
              </a:ext>
            </a:extLst>
          </p:cNvPr>
          <p:cNvSpPr txBox="1"/>
          <p:nvPr/>
        </p:nvSpPr>
        <p:spPr>
          <a:xfrm>
            <a:off x="7113295" y="3299438"/>
            <a:ext cx="4240503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 turns 12m, then participant completes “Enrolled child turns 12 months” update on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2/03/2025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380E2-5067-14BF-FB47-780CB7B73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9" grpId="0"/>
      <p:bldP spid="20" grpId="0"/>
      <p:bldP spid="21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D464-8DFA-4D15-4F76-2D1C9232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Data Managers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E8C6A-0E64-3204-2224-322941EA4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7680A-A78E-C2EA-A820-674BB72569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97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F1E1-2355-0AD0-D924-62028F39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Data Managers – HSMED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D3BF-3E37-5C52-D92F-09F52A28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612054"/>
            <a:ext cx="9782387" cy="3896783"/>
          </a:xfrm>
        </p:spPr>
        <p:txBody>
          <a:bodyPr/>
          <a:lstStyle/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sz="2400" b="1" dirty="0"/>
              <a:t>Required Data Elements</a:t>
            </a:r>
          </a:p>
          <a:p>
            <a:pPr marL="798513" lvl="1"/>
            <a:r>
              <a:rPr lang="en-US" dirty="0"/>
              <a:t>Some data elements are required</a:t>
            </a:r>
          </a:p>
          <a:p>
            <a:pPr lvl="2"/>
            <a:r>
              <a:rPr lang="en-US" sz="1800" dirty="0"/>
              <a:t>Enrollment Date</a:t>
            </a:r>
          </a:p>
          <a:p>
            <a:pPr lvl="2">
              <a:spcAft>
                <a:spcPts val="1200"/>
              </a:spcAft>
            </a:pPr>
            <a:r>
              <a:rPr lang="en-US" sz="1800" dirty="0"/>
              <a:t>Completion Date</a:t>
            </a:r>
          </a:p>
          <a:p>
            <a:pPr marL="798513" lvl="1"/>
            <a:r>
              <a:rPr lang="en-US" dirty="0"/>
              <a:t>Some are conditionally required</a:t>
            </a:r>
          </a:p>
          <a:p>
            <a:pPr lvl="2"/>
            <a:r>
              <a:rPr lang="en-US" sz="1800" dirty="0"/>
              <a:t>“Previous Births” section </a:t>
            </a:r>
            <a:r>
              <a:rPr lang="en-US" sz="1800" i="1" dirty="0"/>
              <a:t>if</a:t>
            </a:r>
            <a:r>
              <a:rPr lang="en-US" sz="1800" dirty="0"/>
              <a:t> participant had a previous live birth (Background Form)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sz="2400" b="1" dirty="0"/>
              <a:t>Resources:</a:t>
            </a:r>
          </a:p>
          <a:p>
            <a:pPr marL="798513" lvl="1"/>
            <a:r>
              <a:rPr lang="en-US" dirty="0"/>
              <a:t>HSMED Implementation Guides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56BAA-2A2B-922D-0F4B-AEBB12E97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35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F1E1-2355-0AD0-D924-62028F39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Data Managers – HSMED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D3BF-3E37-5C52-D92F-09F52A28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10979"/>
            <a:ext cx="10737427" cy="1097981"/>
          </a:xfrm>
        </p:spPr>
        <p:txBody>
          <a:bodyPr/>
          <a:lstStyle/>
          <a:p>
            <a:pPr marL="460375" indent="-460375">
              <a:buFont typeface="Wingdings" panose="05000000000000000000" pitchFamily="2" charset="2"/>
              <a:buChar char="§"/>
            </a:pPr>
            <a:r>
              <a:rPr lang="en-US" sz="2400" b="1" dirty="0"/>
              <a:t>Must have a completed form uploaded to count a participant</a:t>
            </a:r>
          </a:p>
          <a:p>
            <a:pPr marL="860425" lvl="1"/>
            <a:r>
              <a:rPr lang="en-US" sz="2000" dirty="0"/>
              <a:t>Participants who decline screening can be counted by selecting “Declined to answer”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E1618-EFFE-51A3-BB59-F257989F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21" y="3429000"/>
            <a:ext cx="7582958" cy="1695687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AF95CE-F7EE-DB8E-1BCF-899118EEC24F}"/>
                  </a:ext>
                </a:extLst>
              </p14:cNvPr>
              <p14:cNvContentPartPr/>
              <p14:nvPr/>
            </p14:nvContentPartPr>
            <p14:xfrm>
              <a:off x="7474017" y="4524316"/>
              <a:ext cx="194400" cy="14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AF95CE-F7EE-DB8E-1BCF-899118EEC2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5034" y="4515338"/>
                <a:ext cx="212007" cy="16627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27A78-5E22-DF83-7752-F72C6572E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F1E1-2355-0AD0-D924-62028F39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Data Managers – Unduplicated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D3BF-3E37-5C52-D92F-09F52A28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544" y="1943245"/>
            <a:ext cx="9074912" cy="3129981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Participant Type Changes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Participant moves from GBE to CM/CC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remove from GBE count and count as a CM/CC participant for the reporting year.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spcBef>
                <a:spcPts val="0"/>
              </a:spcBef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Participant moves from CM/CC to GBE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continue counting under CM/CC for the reporting year.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 A participant can only be counted once in the total count of 700 participants per year.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6451-4B09-9205-D56C-0D41221FB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700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5879-6D77-0E6F-754B-44472AFA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Data Managers – Correcting a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DC4E-E726-F69F-5F39-48F129D8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33" y="1582366"/>
            <a:ext cx="8375887" cy="1157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5D62D-62D7-4B0B-64E9-9FCDCE68225E}"/>
              </a:ext>
            </a:extLst>
          </p:cNvPr>
          <p:cNvSpPr txBox="1"/>
          <p:nvPr/>
        </p:nvSpPr>
        <p:spPr>
          <a:xfrm>
            <a:off x="1836633" y="3036132"/>
            <a:ext cx="8756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staff who upload data to the HSMED should use this checkbox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upload a correction if incorrect data has been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HSMED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a correction before uploading additional screenings for a participant (correction must overwrite incorrect form)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files to make sure you’re not accidentally uploading a correction; it affects how data is stored and can overwrite files you intend to save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recommend not programming the correction checkbox into your system – you should manually enter a value for the Correction data element when you need to use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1F6A4-027F-361E-4443-F10C4CFB6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41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3BCF-7A6F-671A-E325-994291A9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HSMED Upload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00E1-FA4F-4A02-4491-94B0EBD3C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6/25 from 2 – 3:00pm ET</a:t>
            </a:r>
          </a:p>
          <a:p>
            <a:r>
              <a:rPr lang="en-US" dirty="0"/>
              <a:t>Registration link coming soon</a:t>
            </a:r>
          </a:p>
          <a:p>
            <a:r>
              <a:rPr lang="en-US" dirty="0"/>
              <a:t>Recorded and posted to the </a:t>
            </a:r>
            <a:r>
              <a:rPr lang="en-US" i="1" dirty="0"/>
              <a:t>HealthyStart-tasc.org </a:t>
            </a:r>
            <a:r>
              <a:rPr lang="en-US" dirty="0"/>
              <a:t>website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16485-7B99-2503-745E-05F604A8E97E}"/>
              </a:ext>
            </a:extLst>
          </p:cNvPr>
          <p:cNvSpPr txBox="1"/>
          <p:nvPr/>
        </p:nvSpPr>
        <p:spPr>
          <a:xfrm>
            <a:off x="1530773" y="3860799"/>
            <a:ext cx="82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*Data collection forms are available at </a:t>
            </a:r>
            <a:r>
              <a:rPr lang="en-US" i="1" dirty="0"/>
              <a:t>HealthyStart-tasc.org </a:t>
            </a:r>
            <a:r>
              <a:rPr lang="en-US" dirty="0"/>
              <a:t>(Implementation tab)!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B1F3F-FA31-BD67-6E5D-15C3536FA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954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44C0-BA72-8895-0CB8-AA424BDD3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192" y="1069812"/>
            <a:ext cx="5318234" cy="2387600"/>
          </a:xfrm>
        </p:spPr>
        <p:txBody>
          <a:bodyPr>
            <a:noAutofit/>
          </a:bodyPr>
          <a:lstStyle/>
          <a:p>
            <a:r>
              <a:rPr lang="en-US" sz="3200" dirty="0"/>
              <a:t>DHSPS Data Collection and Reporting Assistance: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5B0CD-02AD-6736-69F8-24D2453ED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192" y="3549485"/>
            <a:ext cx="5318234" cy="22387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HealthyStartData@hrsa.gov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9A265-9090-9D01-64B1-D1224FF6B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3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C570-48AB-608A-A61D-FD0FA147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Instructions – Pg.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4B9-445E-CC53-1031-33A7CE548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3" y="1680085"/>
            <a:ext cx="5181600" cy="416193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Participant Identifiers</a:t>
            </a:r>
          </a:p>
          <a:p>
            <a:pPr marL="795338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Not shared with HRSA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Public Burden Statement</a:t>
            </a:r>
          </a:p>
          <a:p>
            <a:pPr marL="795338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Read to participant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General Instructions</a:t>
            </a:r>
          </a:p>
          <a:p>
            <a:pPr marL="795338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Who to screen</a:t>
            </a:r>
          </a:p>
          <a:p>
            <a:pPr marL="795338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Required training</a:t>
            </a:r>
          </a:p>
          <a:p>
            <a:pPr marL="795338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Participant ID</a:t>
            </a:r>
          </a:p>
          <a:p>
            <a:pPr marL="795338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Linking participants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F8FF1E-2595-4CC9-8E6B-A786E13798F3}"/>
              </a:ext>
            </a:extLst>
          </p:cNvPr>
          <p:cNvGrpSpPr/>
          <p:nvPr/>
        </p:nvGrpSpPr>
        <p:grpSpPr>
          <a:xfrm>
            <a:off x="6408373" y="1447097"/>
            <a:ext cx="4716832" cy="4298108"/>
            <a:chOff x="5288864" y="889608"/>
            <a:chExt cx="5586509" cy="4298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F52F24-6EC0-1625-BD0F-7FE726A7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0923" y="889608"/>
              <a:ext cx="4248831" cy="42981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75DD35-0F74-2D34-9AA7-D30D70440C69}"/>
                </a:ext>
              </a:extLst>
            </p:cNvPr>
            <p:cNvSpPr txBox="1"/>
            <p:nvPr/>
          </p:nvSpPr>
          <p:spPr>
            <a:xfrm>
              <a:off x="5314348" y="1651318"/>
              <a:ext cx="395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96534D-62A9-8B8F-8AB6-71D2987A0722}"/>
                </a:ext>
              </a:extLst>
            </p:cNvPr>
            <p:cNvSpPr txBox="1"/>
            <p:nvPr/>
          </p:nvSpPr>
          <p:spPr>
            <a:xfrm>
              <a:off x="10479481" y="2664361"/>
              <a:ext cx="395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E99DC8-47D9-3838-470F-54707E9427EB}"/>
                </a:ext>
              </a:extLst>
            </p:cNvPr>
            <p:cNvSpPr txBox="1"/>
            <p:nvPr/>
          </p:nvSpPr>
          <p:spPr>
            <a:xfrm>
              <a:off x="5288864" y="4646180"/>
              <a:ext cx="395892" cy="389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87A1A5-6C1D-3239-BC6F-688FBFBCB93A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5710240" y="1882151"/>
              <a:ext cx="34480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858F02F-E8FE-06CF-E435-3B1879684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53650" y="2895192"/>
              <a:ext cx="32583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A85EA9-6938-963C-8852-B79974F5C600}"/>
                </a:ext>
              </a:extLst>
            </p:cNvPr>
            <p:cNvCxnSpPr>
              <a:cxnSpLocks/>
            </p:cNvCxnSpPr>
            <p:nvPr/>
          </p:nvCxnSpPr>
          <p:spPr>
            <a:xfrm>
              <a:off x="5663623" y="4890384"/>
              <a:ext cx="34480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EBE3-A3A6-68CF-4972-9B7EF9A4F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3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C570-48AB-608A-A61D-FD0FA147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Instructions – Pg.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4B9-445E-CC53-1031-33A7CE548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30EBB9-247A-EE2C-7957-D2F4B132992D}"/>
              </a:ext>
            </a:extLst>
          </p:cNvPr>
          <p:cNvSpPr txBox="1"/>
          <p:nvPr/>
        </p:nvSpPr>
        <p:spPr>
          <a:xfrm>
            <a:off x="838200" y="1766596"/>
            <a:ext cx="250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When to screen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2A9A83-2BA4-8105-B5EF-3F9BC436D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" b="10272"/>
          <a:stretch/>
        </p:blipFill>
        <p:spPr>
          <a:xfrm>
            <a:off x="4210027" y="1615988"/>
            <a:ext cx="3588215" cy="392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0A398-E44C-3549-F228-AB197607C629}"/>
              </a:ext>
            </a:extLst>
          </p:cNvPr>
          <p:cNvSpPr txBox="1"/>
          <p:nvPr/>
        </p:nvSpPr>
        <p:spPr>
          <a:xfrm>
            <a:off x="8522177" y="3055777"/>
            <a:ext cx="2721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How to update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CEDCC9-1BD9-2BD3-6A73-3C754FD60362}"/>
              </a:ext>
            </a:extLst>
          </p:cNvPr>
          <p:cNvCxnSpPr>
            <a:cxnSpLocks/>
          </p:cNvCxnSpPr>
          <p:nvPr/>
        </p:nvCxnSpPr>
        <p:spPr>
          <a:xfrm>
            <a:off x="3343336" y="2057179"/>
            <a:ext cx="86669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B02D50-CE56-0992-6407-8FA0C52F02DF}"/>
              </a:ext>
            </a:extLst>
          </p:cNvPr>
          <p:cNvCxnSpPr/>
          <p:nvPr/>
        </p:nvCxnSpPr>
        <p:spPr>
          <a:xfrm flipH="1">
            <a:off x="7639844" y="3317387"/>
            <a:ext cx="86669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698D2-58AD-34AC-F8D9-391E9786B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7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C570-48AB-608A-A61D-FD0FA147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– Pg.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4B9-445E-CC53-1031-33A7CE548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890" y="1596032"/>
            <a:ext cx="4217894" cy="297744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461963" indent="-4619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1" dirty="0">
                <a:solidFill>
                  <a:srgbClr val="0070C0"/>
                </a:solidFill>
              </a:rPr>
              <a:t>Participant’s ID</a:t>
            </a:r>
          </a:p>
          <a:p>
            <a:pPr marL="461963" indent="-4619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1" dirty="0">
                <a:solidFill>
                  <a:srgbClr val="0070C0"/>
                </a:solidFill>
              </a:rPr>
              <a:t>Contextual info</a:t>
            </a:r>
          </a:p>
          <a:p>
            <a:pPr marL="742950"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Participant Type (CM/CC, group-based, “Other adult”)</a:t>
            </a:r>
          </a:p>
          <a:p>
            <a:pPr marL="742950"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Enrollment date</a:t>
            </a:r>
          </a:p>
          <a:p>
            <a:pPr marL="7429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Other linked participants/adults</a:t>
            </a:r>
          </a:p>
          <a:p>
            <a:pPr marL="461963" indent="-4619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1" dirty="0">
                <a:solidFill>
                  <a:srgbClr val="0070C0"/>
                </a:solidFill>
              </a:rPr>
              <a:t>Form Version</a:t>
            </a:r>
          </a:p>
          <a:p>
            <a:pPr marL="742950" lvl="1"/>
            <a:r>
              <a:rPr lang="en-US" sz="2900" dirty="0"/>
              <a:t>Initial or Update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endParaRPr lang="en-US" sz="3200" b="1" dirty="0"/>
          </a:p>
          <a:p>
            <a:pPr marL="461963" indent="-461963">
              <a:buFont typeface="Wingdings" panose="05000000000000000000" pitchFamily="2" charset="2"/>
              <a:buChar char="§"/>
            </a:pPr>
            <a:endParaRPr lang="en-US" sz="3200" b="1" dirty="0"/>
          </a:p>
          <a:p>
            <a:pPr lvl="2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30D72-47CD-6F5E-028E-C06441450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23"/>
          <a:stretch/>
        </p:blipFill>
        <p:spPr>
          <a:xfrm>
            <a:off x="6096000" y="1359102"/>
            <a:ext cx="4851019" cy="4010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A1C0D-467A-3152-05FD-02330918CD98}"/>
              </a:ext>
            </a:extLst>
          </p:cNvPr>
          <p:cNvSpPr txBox="1"/>
          <p:nvPr/>
        </p:nvSpPr>
        <p:spPr>
          <a:xfrm>
            <a:off x="5807235" y="5412834"/>
            <a:ext cx="5493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*</a:t>
            </a:r>
            <a:r>
              <a:rPr lang="en-US" sz="1800" i="1" dirty="0"/>
              <a:t>This section can be prepared ahead… BUT do not enter </a:t>
            </a:r>
            <a:r>
              <a:rPr lang="en-US" sz="1800" i="1" u="sng" dirty="0"/>
              <a:t>dates</a:t>
            </a:r>
            <a:r>
              <a:rPr lang="en-US" sz="1800" i="1" dirty="0"/>
              <a:t> until form is </a:t>
            </a:r>
            <a:r>
              <a:rPr lang="en-US" sz="1800" i="1" u="sng" dirty="0"/>
              <a:t>completed</a:t>
            </a:r>
            <a:r>
              <a:rPr lang="en-US" sz="1800" i="1" dirty="0"/>
              <a:t> with the participant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8DB91-1789-B71F-08EC-38AF4E96F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692-EF97-4CAE-8D18-B7849BD74C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23045"/>
      </p:ext>
    </p:extLst>
  </p:cSld>
  <p:clrMapOvr>
    <a:masterClrMapping/>
  </p:clrMapOvr>
</p:sld>
</file>

<file path=ppt/theme/theme1.xml><?xml version="1.0" encoding="utf-8"?>
<a:theme xmlns:a="http://schemas.openxmlformats.org/drawingml/2006/main" name="2_MCHB_Theme">
  <a:themeElements>
    <a:clrScheme name="MCHB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3162"/>
      </a:accent1>
      <a:accent2>
        <a:srgbClr val="2171A2"/>
      </a:accent2>
      <a:accent3>
        <a:srgbClr val="A13233"/>
      </a:accent3>
      <a:accent4>
        <a:srgbClr val="EBA220"/>
      </a:accent4>
      <a:accent5>
        <a:srgbClr val="D9D9D9"/>
      </a:accent5>
      <a:accent6>
        <a:srgbClr val="E0B9B9"/>
      </a:accent6>
      <a:hlink>
        <a:srgbClr val="137F7C"/>
      </a:hlink>
      <a:folHlink>
        <a:srgbClr val="F9DC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B4C22F98FA040BEA0071A5E0A3680" ma:contentTypeVersion="15" ma:contentTypeDescription="Create a new document." ma:contentTypeScope="" ma:versionID="011434f57790f793e801fc1016c8d122">
  <xsd:schema xmlns:xsd="http://www.w3.org/2001/XMLSchema" xmlns:xs="http://www.w3.org/2001/XMLSchema" xmlns:p="http://schemas.microsoft.com/office/2006/metadata/properties" xmlns:ns2="62650fcf-82e5-4051-a718-da63df59acbd" xmlns:ns3="7e4a9970-6223-4767-ab98-452557aee9bb" targetNamespace="http://schemas.microsoft.com/office/2006/metadata/properties" ma:root="true" ma:fieldsID="55b2653889e3cf806baf9624a0610900" ns2:_="" ns3:_="">
    <xsd:import namespace="62650fcf-82e5-4051-a718-da63df59acbd"/>
    <xsd:import namespace="7e4a9970-6223-4767-ab98-452557aee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50fcf-82e5-4051-a718-da63df59a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a7954ad-1e71-4487-84cc-9fbcfd8772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a9970-6223-4767-ab98-452557aee9b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a10335-92ef-4d31-a291-8bec454cf143}" ma:internalName="TaxCatchAll" ma:showField="CatchAllData" ma:web="7e4a9970-6223-4767-ab98-452557aee9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50fcf-82e5-4051-a718-da63df59acbd">
      <Terms xmlns="http://schemas.microsoft.com/office/infopath/2007/PartnerControls"/>
    </lcf76f155ced4ddcb4097134ff3c332f>
    <TaxCatchAll xmlns="7e4a9970-6223-4767-ab98-452557aee9bb" xsi:nil="true"/>
  </documentManagement>
</p:properties>
</file>

<file path=customXml/itemProps1.xml><?xml version="1.0" encoding="utf-8"?>
<ds:datastoreItem xmlns:ds="http://schemas.openxmlformats.org/officeDocument/2006/customXml" ds:itemID="{C84ACE6B-D1A7-4DF9-BA9C-C30166D5B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50fcf-82e5-4051-a718-da63df59acbd"/>
    <ds:schemaRef ds:uri="7e4a9970-6223-4767-ab98-452557aee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77A1F-162A-44B7-9A16-C5158327AE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2C1F5-2BDD-4102-89DE-A5DF634EDB14}">
  <ds:schemaRefs>
    <ds:schemaRef ds:uri="http://purl.org/dc/elements/1.1/"/>
    <ds:schemaRef ds:uri="http://schemas.microsoft.com/office/2006/metadata/properties"/>
    <ds:schemaRef ds:uri="62650fcf-82e5-4051-a718-da63df59acbd"/>
    <ds:schemaRef ds:uri="http://schemas.microsoft.com/office/2006/documentManagement/types"/>
    <ds:schemaRef ds:uri="7e4a9970-6223-4767-ab98-452557aee9b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MCHB_Template_Formal</Template>
  <TotalTime>17938</TotalTime>
  <Words>2904</Words>
  <Application>Microsoft Office PowerPoint</Application>
  <PresentationFormat>Widescreen</PresentationFormat>
  <Paragraphs>529</Paragraphs>
  <Slides>68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Courier New</vt:lpstr>
      <vt:lpstr>Times New Roman</vt:lpstr>
      <vt:lpstr>Wingdings</vt:lpstr>
      <vt:lpstr>2_MCHB_Theme</vt:lpstr>
      <vt:lpstr>Revised Healthy Start Data Collection Forms</vt:lpstr>
      <vt:lpstr>Training Agenda</vt:lpstr>
      <vt:lpstr>Data Collection Overview</vt:lpstr>
      <vt:lpstr>2024 HS Data Collection Forms – Overview</vt:lpstr>
      <vt:lpstr>Screening Guidelines</vt:lpstr>
      <vt:lpstr>Form Layout</vt:lpstr>
      <vt:lpstr>Form Instructions – Pg. 1</vt:lpstr>
      <vt:lpstr>Form Instructions – Pg. 2</vt:lpstr>
      <vt:lpstr>General Information – Pg. 3</vt:lpstr>
      <vt:lpstr>Topic Headers</vt:lpstr>
      <vt:lpstr>Question Format</vt:lpstr>
      <vt:lpstr>Question Skip Logic</vt:lpstr>
      <vt:lpstr>Updating a Form</vt:lpstr>
      <vt:lpstr>Initial Screening Process</vt:lpstr>
      <vt:lpstr>Participant Types</vt:lpstr>
      <vt:lpstr>      GBE Participant - Initial Screening</vt:lpstr>
      <vt:lpstr> CM/CC Participant - Initial Screening</vt:lpstr>
      <vt:lpstr>  Other Adult - Initial Screening</vt:lpstr>
      <vt:lpstr>Conducting the Interview</vt:lpstr>
      <vt:lpstr>Form-Specific Instructions</vt:lpstr>
      <vt:lpstr>Demographic Form</vt:lpstr>
      <vt:lpstr>Demographic Form - Overview</vt:lpstr>
      <vt:lpstr>Demographic Form – When to Complete</vt:lpstr>
      <vt:lpstr>Demographic Form – General Information (Pg. 3)</vt:lpstr>
      <vt:lpstr>Demographic Form – Questions (Pg. 4 – 5)</vt:lpstr>
      <vt:lpstr>Demographic Form – Updates/Re-screening</vt:lpstr>
      <vt:lpstr>Demographic Form – Update Examples</vt:lpstr>
      <vt:lpstr>Demographic Form – Update Examples</vt:lpstr>
      <vt:lpstr>Background Form</vt:lpstr>
      <vt:lpstr>Background Form – Overview</vt:lpstr>
      <vt:lpstr>Background Form – When to Complete</vt:lpstr>
      <vt:lpstr>Background Form – General Information (Pg. 3)</vt:lpstr>
      <vt:lpstr>Background Form – Linking Participants (G2)</vt:lpstr>
      <vt:lpstr>Background Form – Enrollment Date (G3)</vt:lpstr>
      <vt:lpstr>Background Form – Topics/Questions (Pg. 4 – 13) </vt:lpstr>
      <vt:lpstr>Background Form – Update Examples</vt:lpstr>
      <vt:lpstr>Background Form – Update Examples</vt:lpstr>
      <vt:lpstr>Background Form – Tracking Updates</vt:lpstr>
      <vt:lpstr>Background Form – Other Updates</vt:lpstr>
      <vt:lpstr>Background Form – Other Update</vt:lpstr>
      <vt:lpstr>Prenatal Form</vt:lpstr>
      <vt:lpstr>Prenatal Form – Overview</vt:lpstr>
      <vt:lpstr>Prenatal Form – When to Complete</vt:lpstr>
      <vt:lpstr>Prenatal Form – General Information (Pg. 3)</vt:lpstr>
      <vt:lpstr>Prenatal Form – Topics/Questions (Pg. 4 – 6) </vt:lpstr>
      <vt:lpstr>Post-Pregnancy Follow-up – (Pg. 7 – 9)</vt:lpstr>
      <vt:lpstr>Prenatal Form – Update Examples</vt:lpstr>
      <vt:lpstr>Prenatal Form – Other Updates</vt:lpstr>
      <vt:lpstr>Prenatal Form – Other Updates</vt:lpstr>
      <vt:lpstr>Prenatal Form – Pregnancy Ends Update</vt:lpstr>
      <vt:lpstr>Prenatal Form – Tracking Updates</vt:lpstr>
      <vt:lpstr>Parent/Child Form</vt:lpstr>
      <vt:lpstr>Parent/Child Form – Overview</vt:lpstr>
      <vt:lpstr>Parent/Child Form</vt:lpstr>
      <vt:lpstr>Parent/Child Form – General Information (Pg. 3)</vt:lpstr>
      <vt:lpstr>Parent/Child Form – Topics/Questions (Pg. 4 – 9) </vt:lpstr>
      <vt:lpstr>Parent/Child Form – Topics/Questions (Pg. 10) </vt:lpstr>
      <vt:lpstr>Parent/Child Form – Topics/Questions (Pg. 11) </vt:lpstr>
      <vt:lpstr>Parent/Child Form – Update Examples</vt:lpstr>
      <vt:lpstr>Parent/Child Form – Other Updates</vt:lpstr>
      <vt:lpstr>Parent/Child Form – Tracking Updates</vt:lpstr>
      <vt:lpstr>Notes for Data Managers</vt:lpstr>
      <vt:lpstr>Notes for Data Managers – HSMED Guidelines</vt:lpstr>
      <vt:lpstr>Notes for Data Managers – HSMED Guidelines</vt:lpstr>
      <vt:lpstr>Notes for Data Managers – Unduplicated Counts</vt:lpstr>
      <vt:lpstr>Notes for Data Managers – Correcting a Form</vt:lpstr>
      <vt:lpstr>HSMED Upload Training</vt:lpstr>
      <vt:lpstr>DHSPS Data Collection and Reporting Assistance: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Training</dc:title>
  <dc:creator>Barrett, Sarah (HRSA)</dc:creator>
  <cp:lastModifiedBy>ShaylaRose Johnson</cp:lastModifiedBy>
  <cp:revision>3</cp:revision>
  <dcterms:created xsi:type="dcterms:W3CDTF">2024-04-24T18:05:55Z</dcterms:created>
  <dcterms:modified xsi:type="dcterms:W3CDTF">2024-07-12T17:40:35Z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0x010100D96B4C22F98FA040BEA0071A5E0A3680</vt:lpwstr>
  </property>
  <property fmtid="{D5CDD505-2E9C-101B-9397-08002B2CF9AE}" pid="3" name="MediaServiceImageTags">
    <vt:lpwstr/>
  </property>
</Properties>
</file>