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 id="2147483654" r:id="rId2"/>
    <p:sldMasterId id="2147483657" r:id="rId3"/>
    <p:sldMasterId id="2147483663" r:id="rId4"/>
  </p:sldMasterIdLst>
  <p:notesMasterIdLst>
    <p:notesMasterId r:id="rId45"/>
  </p:notesMasterIdLst>
  <p:sldIdLst>
    <p:sldId id="256" r:id="rId5"/>
    <p:sldId id="257" r:id="rId6"/>
    <p:sldId id="281" r:id="rId7"/>
    <p:sldId id="282" r:id="rId8"/>
    <p:sldId id="258" r:id="rId9"/>
    <p:sldId id="259" r:id="rId10"/>
    <p:sldId id="260" r:id="rId11"/>
    <p:sldId id="261" r:id="rId12"/>
    <p:sldId id="262" r:id="rId13"/>
    <p:sldId id="279"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269" r:id="rId38"/>
    <p:sldId id="271" r:id="rId39"/>
    <p:sldId id="272" r:id="rId40"/>
    <p:sldId id="273" r:id="rId41"/>
    <p:sldId id="274" r:id="rId42"/>
    <p:sldId id="276" r:id="rId43"/>
    <p:sldId id="275" r:id="rId44"/>
  </p:sldIdLst>
  <p:sldSz cx="9144000" cy="6858000" type="screen4x3"/>
  <p:notesSz cx="7010400" cy="9296400"/>
  <p:embeddedFontLst>
    <p:embeddedFont>
      <p:font typeface="Source Sans Pro"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Georgia" panose="02040502050405020303" pitchFamily="18" charset="0"/>
      <p:regular r:id="rId56"/>
      <p:bold r:id="rId57"/>
      <p:italic r:id="rId58"/>
      <p:boldItalic r:id="rId59"/>
    </p:embeddedFont>
    <p:embeddedFont>
      <p:font typeface="Helvetica" panose="020B060402020202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9DD5EF-9FE8-4C80-A7FF-41D1851C2FAB}">
  <a:tblStyle styleId="{879DD5EF-9FE8-4C80-A7FF-41D1851C2F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14" autoAdjust="0"/>
  </p:normalViewPr>
  <p:slideViewPr>
    <p:cSldViewPr snapToGrid="0">
      <p:cViewPr varScale="1">
        <p:scale>
          <a:sx n="95" d="100"/>
          <a:sy n="95" d="100"/>
        </p:scale>
        <p:origin x="44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88125" tIns="88125" rIns="88125" bIns="881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11953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 name="Google Shape;32;p1:notes"/>
          <p:cNvSpPr txBox="1">
            <a:spLocks noGrp="1"/>
          </p:cNvSpPr>
          <p:nvPr>
            <p:ph type="body" idx="1"/>
          </p:nvPr>
        </p:nvSpPr>
        <p:spPr>
          <a:xfrm>
            <a:off x="701040" y="4415790"/>
            <a:ext cx="5608320" cy="4183380"/>
          </a:xfrm>
          <a:prstGeom prst="rect">
            <a:avLst/>
          </a:prstGeom>
          <a:noFill/>
          <a:ln>
            <a:noFill/>
          </a:ln>
        </p:spPr>
        <p:txBody>
          <a:bodyPr spcFirstLastPara="1" wrap="square" lIns="93125" tIns="93125" rIns="93125" bIns="931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Timika to introduce</a:t>
            </a:r>
            <a:r>
              <a:rPr lang="en-US" baseline="0" dirty="0"/>
              <a:t> the presentation and flow of the presentation. </a:t>
            </a:r>
          </a:p>
          <a:p>
            <a:endParaRPr lang="en-US" baseline="0" dirty="0"/>
          </a:p>
          <a:p>
            <a:r>
              <a:rPr lang="en-US" baseline="0" dirty="0"/>
              <a:t>Hello everyone. I’m Lindsay, the local evaluator for Westside Healthy Start, and I have the most day-to-day contact with REDCap so I’ll be walking you through some of the REDCap basics.</a:t>
            </a:r>
          </a:p>
          <a:p>
            <a:endParaRPr lang="en-US" baseline="0" dirty="0"/>
          </a:p>
          <a:p>
            <a:endParaRPr lang="en-US"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879291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 we’ll discuss the following:</a:t>
            </a:r>
          </a:p>
          <a:p>
            <a:pPr marL="228234" indent="-228234">
              <a:buAutoNum type="arabicPeriod"/>
            </a:pPr>
            <a:r>
              <a:rPr lang="en-US" dirty="0"/>
              <a:t>A general overview of </a:t>
            </a:r>
            <a:r>
              <a:rPr lang="en-US" dirty="0" err="1"/>
              <a:t>REDCap</a:t>
            </a:r>
            <a:r>
              <a:rPr lang="en-US" dirty="0"/>
              <a:t>,</a:t>
            </a:r>
          </a:p>
          <a:p>
            <a:pPr marL="228234" indent="-228234">
              <a:buAutoNum type="arabicPeriod"/>
            </a:pPr>
            <a:r>
              <a:rPr lang="en-US" dirty="0"/>
              <a:t>Project development,</a:t>
            </a:r>
          </a:p>
          <a:p>
            <a:pPr marL="228234" indent="-228234">
              <a:buAutoNum type="arabicPeriod"/>
            </a:pPr>
            <a:r>
              <a:rPr lang="en-US" dirty="0"/>
              <a:t>Data entry for case managers and other Healthy Start staff,</a:t>
            </a:r>
          </a:p>
          <a:p>
            <a:pPr marL="228234" indent="-228234">
              <a:buAutoNum type="arabicPeriod"/>
            </a:pPr>
            <a:r>
              <a:rPr lang="en-US" dirty="0"/>
              <a:t>Reporting, and </a:t>
            </a:r>
          </a:p>
          <a:p>
            <a:pPr marL="228234" indent="-228234">
              <a:buAutoNum type="arabicPeriod"/>
            </a:pPr>
            <a:r>
              <a:rPr lang="en-US" dirty="0"/>
              <a:t>HSMED upload</a:t>
            </a:r>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40188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t>
            </a:r>
            <a:r>
              <a:rPr lang="en-US" b="1" u="sng" dirty="0"/>
              <a:t>what is </a:t>
            </a:r>
            <a:r>
              <a:rPr lang="en-US" b="1" u="sng" dirty="0" err="1"/>
              <a:t>REDCap</a:t>
            </a:r>
            <a:r>
              <a:rPr lang="en-US" b="1" u="sng" dirty="0"/>
              <a:t>? </a:t>
            </a:r>
            <a:r>
              <a:rPr lang="en-US" dirty="0"/>
              <a:t>According to the </a:t>
            </a:r>
            <a:r>
              <a:rPr lang="en-US" dirty="0" err="1"/>
              <a:t>REDCap</a:t>
            </a:r>
            <a:r>
              <a:rPr lang="en-US" dirty="0"/>
              <a:t> website, </a:t>
            </a:r>
            <a:r>
              <a:rPr lang="en-US" dirty="0" err="1"/>
              <a:t>REDCap</a:t>
            </a:r>
            <a:r>
              <a:rPr lang="en-US" dirty="0"/>
              <a:t> or Research Electronic Data Capture is a secure web application for building and managing online surveys and databases.” It was developed as “user-friendly web-based interface that was introduced to put researchers in control of their work.” Therefore, background knowledge and technical experience aren’t needed to use REDCap. </a:t>
            </a:r>
          </a:p>
          <a:p>
            <a:r>
              <a:rPr lang="en-US" dirty="0"/>
              <a:t>Next, </a:t>
            </a:r>
            <a:r>
              <a:rPr lang="en-US" b="1" u="sng" dirty="0"/>
              <a:t>how do I get REDCap at my organization? </a:t>
            </a:r>
            <a:r>
              <a:rPr lang="en-US" dirty="0"/>
              <a:t>“REDCap software and support are available at no charge to institutions/non-profits that join the REDCap Consortium.” REDCap doesn’t cost anything but you will need personnel. REDCap suggests a “technical person (or team) for installing and maintaining the software, as well as an administrative person (or team) who will provide day-to-day assistance to your REDCap end-users.” </a:t>
            </a:r>
          </a:p>
          <a:p>
            <a:r>
              <a:rPr lang="en-US" dirty="0"/>
              <a:t>So, </a:t>
            </a:r>
            <a:r>
              <a:rPr lang="en-US" b="1" u="sng" dirty="0"/>
              <a:t>what is the </a:t>
            </a:r>
            <a:r>
              <a:rPr lang="en-US" b="1" u="sng" dirty="0" err="1"/>
              <a:t>REDCap</a:t>
            </a:r>
            <a:r>
              <a:rPr lang="en-US" b="1" u="sng" dirty="0"/>
              <a:t> Consortium?</a:t>
            </a:r>
            <a:r>
              <a:rPr lang="en-US" b="1" u="sng" dirty="0">
                <a:solidFill>
                  <a:srgbClr val="FF0000"/>
                </a:solidFill>
              </a:rPr>
              <a:t> </a:t>
            </a:r>
            <a:r>
              <a:rPr lang="en-US" dirty="0"/>
              <a:t>The consortium includes sites such as ACCESS all around the world. As a consortium member, you’ll have access to the following:</a:t>
            </a:r>
          </a:p>
          <a:p>
            <a:pPr marL="171176" indent="-171176">
              <a:buFont typeface="Arial" panose="020B0604020202020204" pitchFamily="34" charset="0"/>
              <a:buChar char="•"/>
            </a:pPr>
            <a:r>
              <a:rPr lang="en-US" dirty="0"/>
              <a:t>Software</a:t>
            </a:r>
          </a:p>
          <a:p>
            <a:pPr marL="171176" indent="-171176">
              <a:buFont typeface="Arial" panose="020B0604020202020204" pitchFamily="34" charset="0"/>
              <a:buChar char="•"/>
            </a:pPr>
            <a:r>
              <a:rPr lang="en-US" dirty="0"/>
              <a:t>Support – because it’s free support is limited. </a:t>
            </a:r>
          </a:p>
          <a:p>
            <a:pPr marL="627644" lvl="1" indent="-171176">
              <a:buFont typeface="Arial" panose="020B0604020202020204" pitchFamily="34" charset="0"/>
              <a:buChar char="•"/>
            </a:pPr>
            <a:r>
              <a:rPr lang="en-US" dirty="0"/>
              <a:t>Weekly virtual meetings to discuss new development, outstanding support issues, etc.</a:t>
            </a:r>
          </a:p>
          <a:p>
            <a:pPr marL="627644" lvl="1" indent="-171176">
              <a:buFont typeface="Arial" panose="020B0604020202020204" pitchFamily="34" charset="0"/>
              <a:buChar char="•"/>
            </a:pPr>
            <a:r>
              <a:rPr lang="en-US" dirty="0"/>
              <a:t>REDCap Community Site–It includes Q&amp;As and discussion and his is where you’ll find most of your support.</a:t>
            </a:r>
          </a:p>
          <a:p>
            <a:pPr marL="627644" lvl="1" indent="-171176">
              <a:buFont typeface="Arial" panose="020B0604020202020204" pitchFamily="34" charset="0"/>
              <a:buChar char="•"/>
            </a:pPr>
            <a:r>
              <a:rPr lang="en-US" dirty="0"/>
              <a:t>Annual </a:t>
            </a:r>
            <a:r>
              <a:rPr lang="en-US" dirty="0" err="1"/>
              <a:t>REDCapCon</a:t>
            </a:r>
            <a:r>
              <a:rPr lang="en-US" dirty="0"/>
              <a:t> a face-to-face meeting </a:t>
            </a:r>
          </a:p>
          <a:p>
            <a:pPr defTabSz="931744">
              <a:defRPr/>
            </a:pPr>
            <a:r>
              <a:rPr lang="en-US" dirty="0"/>
              <a:t>Finally, </a:t>
            </a:r>
            <a:r>
              <a:rPr lang="en-US" b="1" u="sng" dirty="0"/>
              <a:t>how do I join the REDCap Consortium?</a:t>
            </a:r>
            <a:r>
              <a:rPr lang="en-US" dirty="0"/>
              <a:t> First, confirm with your IT department if you meet the requirements. There is a REDCap Technical Overview PDF on their website that details IT infrastructure needs. If you have the infrastructure and there is an end-user license agreement on the </a:t>
            </a:r>
            <a:r>
              <a:rPr lang="en-US" dirty="0" err="1"/>
              <a:t>REDCap</a:t>
            </a:r>
            <a:r>
              <a:rPr lang="en-US" dirty="0"/>
              <a:t> website. This will be between Vanderbilt University and your institution. </a:t>
            </a:r>
          </a:p>
          <a:p>
            <a:pPr defTabSz="931744">
              <a:defRPr/>
            </a:pPr>
            <a:endParaRPr lang="en-US"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546324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question you might have is </a:t>
            </a:r>
            <a:r>
              <a:rPr lang="en-US" b="1" dirty="0"/>
              <a:t>how secure is REDCap?</a:t>
            </a:r>
            <a:r>
              <a:rPr lang="en-US" dirty="0"/>
              <a:t> REDCap states that “security surrounding REDCap has nothing to do with the REDCap software itself but rather is dependent upon the IT infrastructure and environment in which REDCap has been installed.” Again review, the Technical Overview PDF</a:t>
            </a:r>
          </a:p>
          <a:p>
            <a:endParaRPr lang="en-US" dirty="0"/>
          </a:p>
          <a:p>
            <a:r>
              <a:rPr lang="en-US" dirty="0" err="1"/>
              <a:t>REDCap</a:t>
            </a:r>
            <a:r>
              <a:rPr lang="en-US" dirty="0"/>
              <a:t> does include features for added security – to which I can speak. </a:t>
            </a:r>
          </a:p>
          <a:p>
            <a:r>
              <a:rPr lang="en-US" b="1" u="sng" dirty="0"/>
              <a:t>User Privileges/Rights- </a:t>
            </a:r>
            <a:r>
              <a:rPr lang="en-US" dirty="0"/>
              <a:t>This starts with deciding who will be a part of your project because </a:t>
            </a:r>
            <a:r>
              <a:rPr lang="en-US" dirty="0" err="1"/>
              <a:t>REDCap</a:t>
            </a:r>
            <a:r>
              <a:rPr lang="en-US" dirty="0"/>
              <a:t> can support numerous projects. Once staff is added to the project, roles can be created and tailored within a project. For example, I’m the project administrator for WHS so I control who can or cannot see content, who can see content and not edit or be able to see content and edit it. Rights are also broken down by basic rights (access to applications) and data entry rights. You can see a snapshot of what the looks like here on the bottom right. </a:t>
            </a:r>
          </a:p>
          <a:p>
            <a:r>
              <a:rPr lang="en-US" b="1" u="sng" dirty="0"/>
              <a:t>DAGS</a:t>
            </a:r>
            <a:r>
              <a:rPr lang="en-US" dirty="0"/>
              <a:t> – DAGS or data access groups are used to segregate users and the data they enter. ACCESS uses DAGs for our subcontractors. For example, an ACCESS Case Manager is in the ACCESS DAG and they can only see other data in the ACCESS DAG. They can not see our subcontractor’s data. </a:t>
            </a:r>
          </a:p>
          <a:p>
            <a:r>
              <a:rPr lang="en-US" b="1" u="sng" dirty="0"/>
              <a:t>REDCap Authentication- </a:t>
            </a:r>
            <a:r>
              <a:rPr lang="en-US" dirty="0"/>
              <a:t>This is used to validate the identify of end-users. For our subcontractors, we use Table-based users. This is a feature built into REDCap and doesn’t require set up. </a:t>
            </a:r>
          </a:p>
          <a:p>
            <a:r>
              <a:rPr lang="en-US" dirty="0"/>
              <a:t>Lastly there is </a:t>
            </a:r>
            <a:r>
              <a:rPr lang="en-US" b="1" u="sng" dirty="0"/>
              <a:t>an auto-logout setting </a:t>
            </a:r>
            <a:r>
              <a:rPr lang="en-US" dirty="0"/>
              <a:t>and this is customizable. </a:t>
            </a:r>
          </a:p>
          <a:p>
            <a:endParaRPr lang="en-US"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095517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REDCap</a:t>
            </a:r>
            <a:r>
              <a:rPr lang="en-US" dirty="0"/>
              <a:t> captures data through 3 different project types: </a:t>
            </a:r>
          </a:p>
          <a:p>
            <a:pPr marL="228234" indent="-228234">
              <a:buAutoNum type="arabicPeriod"/>
            </a:pPr>
            <a:r>
              <a:rPr lang="en-US" dirty="0"/>
              <a:t>Survey </a:t>
            </a:r>
          </a:p>
          <a:p>
            <a:pPr marL="228234" indent="-228234">
              <a:buAutoNum type="arabicPeriod"/>
            </a:pPr>
            <a:r>
              <a:rPr lang="en-US" dirty="0"/>
              <a:t>Traditional </a:t>
            </a:r>
          </a:p>
          <a:p>
            <a:pPr marL="228234" indent="-228234">
              <a:buAutoNum type="arabicPeriod"/>
            </a:pPr>
            <a:r>
              <a:rPr lang="en-US" dirty="0"/>
              <a:t>Longitudinal  </a:t>
            </a:r>
          </a:p>
          <a:p>
            <a:pPr marL="0" indent="0">
              <a:buNone/>
            </a:pPr>
            <a:r>
              <a:rPr lang="en-US" dirty="0"/>
              <a:t>The ACCESS’ WHS project is a traditional project with a number of forms or instruments built for data entry which is completed by case managers and breastfeeding counselors. </a:t>
            </a:r>
          </a:p>
          <a:p>
            <a:pPr marL="0" indent="0">
              <a:buNone/>
            </a:pPr>
            <a:endParaRPr lang="en-US" dirty="0"/>
          </a:p>
          <a:p>
            <a:pPr marL="0" indent="0">
              <a:buNone/>
            </a:pPr>
            <a:r>
              <a:rPr lang="en-US" dirty="0"/>
              <a:t>ACCESS implemented </a:t>
            </a:r>
            <a:r>
              <a:rPr lang="en-US" dirty="0" err="1"/>
              <a:t>REDCap</a:t>
            </a:r>
            <a:r>
              <a:rPr lang="en-US" dirty="0"/>
              <a:t> for a number of reasons. I spoke with the Evaluator who initiated the process. After a lot of research, she found that </a:t>
            </a:r>
            <a:r>
              <a:rPr lang="en-US" dirty="0" err="1"/>
              <a:t>REDCap</a:t>
            </a:r>
            <a:r>
              <a:rPr lang="en-US" dirty="0"/>
              <a:t> was the most powerful data collection and reporting tool that is at no cost for non-profits. Prior to implementation, ACCESS was partnered with 3 organizations, 2-3 different data collection systems were being used, and ACCESS staff was doing triple data entry. </a:t>
            </a:r>
            <a:r>
              <a:rPr lang="en-US" dirty="0" err="1"/>
              <a:t>REDCap</a:t>
            </a:r>
            <a:r>
              <a:rPr lang="en-US" dirty="0"/>
              <a:t> alleviated a lot of that burden as it was low cost, </a:t>
            </a:r>
            <a:r>
              <a:rPr lang="en-US" dirty="0" err="1"/>
              <a:t>REDCap</a:t>
            </a:r>
            <a:r>
              <a:rPr lang="en-US" dirty="0"/>
              <a:t> was web-based, HIPPA compliant and had the ability to protect partner data, and it was flexible. Plus, ACCESS had the staff to build and manage the platform. </a:t>
            </a:r>
            <a:endParaRPr lang="en-US" baseline="0"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1014133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REDCap does not require prior background knowledge or technical experience so when you set up a project, REDCap walks you through the process. Here is the project set up page. REDCap is completely customizable, and we built our project from the ground up which took months of work. There is a shared library, but the Healthy Start screening tools are not available. Therefore I’ll go over some of capabilities and features for project development. </a:t>
            </a:r>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700864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44">
              <a:buClrTx/>
              <a:buSzTx/>
              <a:buNone/>
              <a:defRPr/>
            </a:pPr>
            <a:r>
              <a:rPr lang="en-US" b="1" u="sng" dirty="0"/>
              <a:t>What does project development look like? </a:t>
            </a:r>
            <a:r>
              <a:rPr lang="en-US" dirty="0"/>
              <a:t>You can build your project via the online designer or offline in the data dictionary which is a CSV file. </a:t>
            </a:r>
            <a:r>
              <a:rPr lang="en-US" b="1" u="sng" dirty="0">
                <a:solidFill>
                  <a:srgbClr val="FF0000"/>
                </a:solidFill>
              </a:rPr>
              <a:t>(#1) </a:t>
            </a:r>
          </a:p>
          <a:p>
            <a:pPr defTabSz="931744">
              <a:defRPr/>
            </a:pPr>
            <a:r>
              <a:rPr lang="en-US" dirty="0"/>
              <a:t>You can use either, but the online designer is more point and click and makes project development accessible to anyone. However, the offline method is suggested for large projects. </a:t>
            </a:r>
          </a:p>
          <a:p>
            <a:r>
              <a:rPr lang="en-US" dirty="0"/>
              <a:t>The second screenshot here is of the dialogue box that appears when you start to create fields in your instrument or form. Here you can select the field type you would like use. We use the following most frequently: </a:t>
            </a:r>
          </a:p>
          <a:p>
            <a:pPr marL="174702" indent="-174702">
              <a:buFont typeface="Arial" panose="020B0604020202020204" pitchFamily="34" charset="0"/>
              <a:buChar char="•"/>
            </a:pPr>
            <a:r>
              <a:rPr lang="en-US" dirty="0"/>
              <a:t>Text box </a:t>
            </a:r>
          </a:p>
          <a:p>
            <a:pPr marL="174702" indent="-174702">
              <a:buFont typeface="Arial" panose="020B0604020202020204" pitchFamily="34" charset="0"/>
              <a:buChar char="•"/>
            </a:pPr>
            <a:r>
              <a:rPr lang="en-US" dirty="0"/>
              <a:t>Notes box</a:t>
            </a:r>
          </a:p>
          <a:p>
            <a:pPr marL="174702" indent="-174702">
              <a:buFont typeface="Arial" panose="020B0604020202020204" pitchFamily="34" charset="0"/>
              <a:buChar char="•"/>
            </a:pPr>
            <a:r>
              <a:rPr lang="en-US" dirty="0"/>
              <a:t>Calculated field </a:t>
            </a:r>
          </a:p>
          <a:p>
            <a:pPr marL="174702" indent="-174702">
              <a:buFont typeface="Arial" panose="020B0604020202020204" pitchFamily="34" charset="0"/>
              <a:buChar char="•"/>
            </a:pPr>
            <a:r>
              <a:rPr lang="en-US" dirty="0"/>
              <a:t>Multiple Choice – Drop-down List</a:t>
            </a:r>
          </a:p>
          <a:p>
            <a:pPr marL="174702" indent="-174702">
              <a:buFont typeface="Arial" panose="020B0604020202020204" pitchFamily="34" charset="0"/>
              <a:buChar char="•"/>
            </a:pPr>
            <a:r>
              <a:rPr lang="en-US" dirty="0"/>
              <a:t>Multiple Choice -- Radio Buttons</a:t>
            </a:r>
          </a:p>
          <a:p>
            <a:pPr marL="174702" indent="-174702">
              <a:buFont typeface="Arial" panose="020B0604020202020204" pitchFamily="34" charset="0"/>
              <a:buChar char="•"/>
            </a:pPr>
            <a:r>
              <a:rPr lang="en-US" dirty="0"/>
              <a:t>Checkboxes</a:t>
            </a:r>
          </a:p>
          <a:p>
            <a:pPr marL="174702" indent="-174702">
              <a:buFont typeface="Arial" panose="020B0604020202020204" pitchFamily="34" charset="0"/>
              <a:buChar char="•"/>
            </a:pPr>
            <a:r>
              <a:rPr lang="en-US" dirty="0"/>
              <a:t>File Upload</a:t>
            </a:r>
          </a:p>
          <a:p>
            <a:pPr marL="0" indent="0">
              <a:buNone/>
            </a:pPr>
            <a:r>
              <a:rPr lang="en-US" dirty="0"/>
              <a:t>I will point out these fields when we get into the data entry portion of our presentation. </a:t>
            </a:r>
          </a:p>
          <a:p>
            <a:pPr marL="0" indent="0">
              <a:buNone/>
            </a:pPr>
            <a:r>
              <a:rPr lang="en-US" dirty="0"/>
              <a:t>Other fields we use are: </a:t>
            </a:r>
            <a:r>
              <a:rPr lang="en-US" b="1" u="sng" dirty="0">
                <a:solidFill>
                  <a:srgbClr val="FF0000"/>
                </a:solidFill>
              </a:rPr>
              <a:t>(#2) </a:t>
            </a:r>
          </a:p>
          <a:p>
            <a:pPr marL="174702" indent="-174702">
              <a:buFont typeface="Arial" panose="020B0604020202020204" pitchFamily="34" charset="0"/>
              <a:buChar char="•"/>
            </a:pPr>
            <a:r>
              <a:rPr lang="en-US" dirty="0"/>
              <a:t>Descriptive text and begin new section. These are great to format your instruments. You can also format text and the background using HTML tags. “HTML tags are the hidden keywords within a web page that define how your web browser must format and display the content.”  If you are unfamiliar with this there are many resources online. </a:t>
            </a:r>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377764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select the type of field you want, you can add </a:t>
            </a:r>
            <a:r>
              <a:rPr lang="en-US" b="1" u="sng" dirty="0"/>
              <a:t>(#1) </a:t>
            </a:r>
            <a:r>
              <a:rPr lang="en-US" dirty="0"/>
              <a:t>validation to the field. The example I have is here is for a date field. As you can see, you can select how you want the date to be formatted, and in this case, it is </a:t>
            </a:r>
            <a:r>
              <a:rPr lang="en-US" b="1" u="sng" dirty="0"/>
              <a:t>(#2) </a:t>
            </a:r>
            <a:r>
              <a:rPr lang="en-US" dirty="0"/>
              <a:t>Month – Day – Year. When you select this type of validation a calendar icon will appear next to your field and this allows those who are entering data to click today or select the calendar and pick a date. This is a key feature because the screening tool implementation guides indicate allowed values such as mm/</a:t>
            </a:r>
            <a:r>
              <a:rPr lang="en-US" dirty="0" err="1"/>
              <a:t>dd</a:t>
            </a:r>
            <a:r>
              <a:rPr lang="en-US" dirty="0"/>
              <a:t>/</a:t>
            </a:r>
            <a:r>
              <a:rPr lang="en-US" dirty="0" err="1"/>
              <a:t>yy</a:t>
            </a:r>
            <a:r>
              <a:rPr lang="en-US" dirty="0"/>
              <a:t> or an integer with a value range. </a:t>
            </a:r>
          </a:p>
          <a:p>
            <a:endParaRPr lang="en-US" dirty="0"/>
          </a:p>
          <a:p>
            <a:r>
              <a:rPr lang="en-US" dirty="0"/>
              <a:t>Another feature of REDCap is the use of action tags. The example I have here is the @HIDEBUTTON which will hide the 'Today' button that is typically displayed to the right of date/time fields. This is helpful for fields where ‘Today’ will never be the appropriate response. An example would be the Date of Birth for the mother. </a:t>
            </a:r>
            <a:r>
              <a:rPr lang="en-US" b="1" u="sng" dirty="0"/>
              <a:t>(#3) </a:t>
            </a:r>
            <a:r>
              <a:rPr lang="en-US" dirty="0"/>
              <a:t>REDCap provides a lot of information and training within the software and what I have circled is an example of how you can learn about the Action Tags while you are creating your project. </a:t>
            </a:r>
          </a:p>
          <a:p>
            <a:endParaRPr lang="en-US" dirty="0"/>
          </a:p>
          <a:p>
            <a:r>
              <a:rPr lang="en-US" dirty="0"/>
              <a:t>A couple other features you might want to note are: </a:t>
            </a:r>
            <a:r>
              <a:rPr lang="en-US" b="1" dirty="0"/>
              <a:t>(#4)</a:t>
            </a:r>
          </a:p>
          <a:p>
            <a:pPr marL="171176" indent="-171176">
              <a:buFont typeface="Arial" panose="020B0604020202020204" pitchFamily="34" charset="0"/>
              <a:buChar char="•"/>
            </a:pPr>
            <a:r>
              <a:rPr lang="en-US" dirty="0"/>
              <a:t>Required fields which prompts a popup reminder to complete the field before saving and moving to a different instrument </a:t>
            </a:r>
          </a:p>
          <a:p>
            <a:pPr marL="171176" indent="-171176">
              <a:buFont typeface="Arial" panose="020B0604020202020204" pitchFamily="34" charset="0"/>
              <a:buChar char="•"/>
            </a:pPr>
            <a:r>
              <a:rPr lang="en-US" dirty="0"/>
              <a:t>Custom Alignment which allows you to do some formatting of your field. </a:t>
            </a:r>
          </a:p>
          <a:p>
            <a:pPr marL="171176" indent="-171176">
              <a:buFont typeface="Arial" panose="020B0604020202020204" pitchFamily="34" charset="0"/>
              <a:buChar char="•"/>
            </a:pPr>
            <a:r>
              <a:rPr lang="en-US" dirty="0"/>
              <a:t>Field Note which is helpful to guide data entry with a reminder such as “check all that apply”</a:t>
            </a:r>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811239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you’ve created a field you can determine when it will be displayed to those entering data. This is called </a:t>
            </a:r>
            <a:r>
              <a:rPr lang="en-US" dirty="0"/>
              <a:t>Branching</a:t>
            </a:r>
            <a:r>
              <a:rPr lang="en-US" baseline="0" dirty="0"/>
              <a:t> Logic, also known as skip logic. Branching logic can only be applied to each field. </a:t>
            </a:r>
            <a:r>
              <a:rPr lang="en-US" b="1" u="sng" baseline="0" dirty="0"/>
              <a:t>(CLICK)</a:t>
            </a:r>
          </a:p>
          <a:p>
            <a:endParaRPr lang="en-US" baseline="0" dirty="0"/>
          </a:p>
          <a:p>
            <a:r>
              <a:rPr lang="en-US" baseline="0" dirty="0"/>
              <a:t>There are two approaches to branching: </a:t>
            </a:r>
          </a:p>
          <a:p>
            <a:endParaRPr lang="en-US" baseline="0" dirty="0"/>
          </a:p>
          <a:p>
            <a:pPr marL="228234" indent="-228234" defTabSz="912937">
              <a:buClrTx/>
              <a:buSzTx/>
              <a:buFontTx/>
              <a:buAutoNum type="arabicPeriod"/>
              <a:defRPr/>
            </a:pPr>
            <a:r>
              <a:rPr lang="en-US" b="1" u="sng" baseline="0" dirty="0"/>
              <a:t>(CLICK) </a:t>
            </a:r>
            <a:r>
              <a:rPr lang="en-US" baseline="0" dirty="0"/>
              <a:t>The advance branching logic. This is where you can write your own syntax, and I have an example from the internet. A field with this branching logic would only appear if the participant was a male or female between 10 and 50 years of age. </a:t>
            </a:r>
            <a:endParaRPr lang="en-US" b="1" u="sng" baseline="0" dirty="0"/>
          </a:p>
          <a:p>
            <a:pPr marL="228234" indent="-228234">
              <a:buAutoNum type="arabicPeriod"/>
            </a:pPr>
            <a:r>
              <a:rPr lang="en-US" b="1" u="sng" baseline="0" dirty="0"/>
              <a:t>(CLICK) </a:t>
            </a:r>
            <a:r>
              <a:rPr lang="en-US" baseline="0" dirty="0"/>
              <a:t>The basic: This is where you drag and drop fields into the dialog box and then select </a:t>
            </a:r>
            <a:r>
              <a:rPr lang="en-US" b="1" u="sng" baseline="0" dirty="0"/>
              <a:t>(CLICK)</a:t>
            </a:r>
            <a:r>
              <a:rPr lang="en-US" baseline="0" dirty="0"/>
              <a:t> if </a:t>
            </a:r>
            <a:r>
              <a:rPr lang="en-US" b="1" baseline="0" dirty="0"/>
              <a:t>all</a:t>
            </a:r>
            <a:r>
              <a:rPr lang="en-US" baseline="0" dirty="0"/>
              <a:t> the statements or if </a:t>
            </a:r>
            <a:r>
              <a:rPr lang="en-US" b="1" baseline="0" dirty="0"/>
              <a:t>any</a:t>
            </a:r>
            <a:r>
              <a:rPr lang="en-US" baseline="0" dirty="0"/>
              <a:t> of the statements are true. </a:t>
            </a:r>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270085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t>
            </a:r>
            <a:r>
              <a:rPr lang="en-US" dirty="0" err="1"/>
              <a:t>REDCap’s</a:t>
            </a:r>
            <a:r>
              <a:rPr lang="en-US" dirty="0"/>
              <a:t> branching logic</a:t>
            </a:r>
            <a:r>
              <a:rPr lang="en-US" baseline="0" dirty="0"/>
              <a:t> using </a:t>
            </a:r>
            <a:r>
              <a:rPr lang="en-US" dirty="0"/>
              <a:t>the Prenatal Screening Tool</a:t>
            </a:r>
            <a:r>
              <a:rPr lang="en-US" baseline="0" dirty="0"/>
              <a:t> question “How tall are you without shoes” The response options include don’t know, decline to answer, and entering the height.</a:t>
            </a:r>
            <a:endParaRPr lang="en-US" b="0" u="none" dirty="0"/>
          </a:p>
          <a:p>
            <a:endParaRPr lang="en-US" b="0" u="none" dirty="0"/>
          </a:p>
          <a:p>
            <a:r>
              <a:rPr lang="en-US" dirty="0"/>
              <a:t>Using HRSA’s prenatal screening tool, we developed our prenatal form in REDCap. As you can see, we incorporated the same question about the mother’s height.  However, to simplify the form we chose to use branching logic that reveals questions that are applicable according to the mother’s answers.</a:t>
            </a:r>
          </a:p>
          <a:p>
            <a:endParaRPr lang="en-US" dirty="0"/>
          </a:p>
          <a:p>
            <a:r>
              <a:rPr lang="en-US" dirty="0"/>
              <a:t>If the mother says she does not want to answer how tall she is, clicking the “Declined to answer” option tells REDCap that there is no more information to collect pertaining to the mother’s height.</a:t>
            </a:r>
          </a:p>
          <a:p>
            <a:endParaRPr lang="en-US" dirty="0"/>
          </a:p>
          <a:p>
            <a:r>
              <a:rPr lang="en-US" dirty="0"/>
              <a:t>However, if the mother reports</a:t>
            </a:r>
            <a:r>
              <a:rPr lang="en-US" baseline="0" dirty="0"/>
              <a:t> </a:t>
            </a:r>
            <a:r>
              <a:rPr lang="en-US" dirty="0"/>
              <a:t>her height, the case manager will select the first field “select</a:t>
            </a:r>
            <a:r>
              <a:rPr lang="en-US" baseline="0" dirty="0"/>
              <a:t> to enter height” </a:t>
            </a:r>
            <a:r>
              <a:rPr lang="en-US" b="1" u="sng" dirty="0"/>
              <a:t>CLICK</a:t>
            </a:r>
            <a:r>
              <a:rPr lang="en-US" b="0" i="1" u="none" dirty="0"/>
              <a:t>  </a:t>
            </a:r>
            <a:r>
              <a:rPr lang="en-US" dirty="0"/>
              <a:t>which triggers REDCap to reveal </a:t>
            </a:r>
            <a:r>
              <a:rPr lang="en-US" b="1" u="sng" dirty="0"/>
              <a:t>CLICK</a:t>
            </a:r>
            <a:r>
              <a:rPr lang="en-US" b="0" u="none" dirty="0"/>
              <a:t> the “height” and “inches” fields. </a:t>
            </a:r>
          </a:p>
          <a:p>
            <a:endParaRPr lang="en-US" b="0" u="none" dirty="0"/>
          </a:p>
          <a:p>
            <a:r>
              <a:rPr lang="en-US" b="0" u="none" dirty="0"/>
              <a:t>Hiding the field that isn’t applicable not only makes the form easier to read by the Case manager but also reduces the likelihood for human error thus ensuring data quality.</a:t>
            </a:r>
            <a:endParaRPr lang="en-US" b="1" u="sng" dirty="0"/>
          </a:p>
          <a:p>
            <a:endParaRPr lang="en-US" b="0" u="none" dirty="0"/>
          </a:p>
        </p:txBody>
      </p:sp>
      <p:sp>
        <p:nvSpPr>
          <p:cNvPr id="4" name="Slide Number Placeholder 3"/>
          <p:cNvSpPr>
            <a:spLocks noGrp="1"/>
          </p:cNvSpPr>
          <p:nvPr>
            <p:ph type="sldNum" sz="quarter" idx="5"/>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39843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 name="Google Shape;38;p2:notes"/>
          <p:cNvSpPr txBox="1">
            <a:spLocks noGrp="1"/>
          </p:cNvSpPr>
          <p:nvPr>
            <p:ph type="body" idx="1"/>
          </p:nvPr>
        </p:nvSpPr>
        <p:spPr>
          <a:xfrm>
            <a:off x="701040" y="4415790"/>
            <a:ext cx="5608263" cy="4183438"/>
          </a:xfrm>
          <a:prstGeom prst="rect">
            <a:avLst/>
          </a:prstGeom>
          <a:noFill/>
          <a:ln>
            <a:noFill/>
          </a:ln>
        </p:spPr>
        <p:txBody>
          <a:bodyPr spcFirstLastPara="1" wrap="square" lIns="93125" tIns="93125" rIns="93125" bIns="931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highlight>
                  <a:srgbClr val="FFFFFF"/>
                </a:highlight>
              </a:rPr>
              <a:t>Amanda Baker</a:t>
            </a:r>
            <a:r>
              <a:rPr lang="en-US" dirty="0">
                <a:highlight>
                  <a:srgbClr val="FFFFFF"/>
                </a:highlight>
              </a:rPr>
              <a:t> is a consultant with JSI who serves as the Technical Assistance Coordinator for HS grantees in FL and GA and is also a member of the EPIC Center Training Team. </a:t>
            </a:r>
            <a:r>
              <a:rPr lang="en-US" b="1" dirty="0">
                <a:highlight>
                  <a:srgbClr val="FFFFFF"/>
                </a:highlight>
              </a:rPr>
              <a:t>Maria </a:t>
            </a:r>
            <a:r>
              <a:rPr lang="en-US" b="1" dirty="0" err="1">
                <a:highlight>
                  <a:srgbClr val="FFFFFF"/>
                </a:highlight>
              </a:rPr>
              <a:t>Walawender</a:t>
            </a:r>
            <a:r>
              <a:rPr lang="en-US" dirty="0">
                <a:highlight>
                  <a:srgbClr val="FFFFFF"/>
                </a:highlight>
              </a:rPr>
              <a:t> is a project associate at the Healthy Start EPIC Center. She coordinates the community training program, updates the EPIC Center website and social media applications. </a:t>
            </a:r>
            <a:r>
              <a:rPr lang="en-US" b="1" dirty="0">
                <a:solidFill>
                  <a:srgbClr val="222222"/>
                </a:solidFill>
                <a:highlight>
                  <a:srgbClr val="FFFFFF"/>
                </a:highlight>
              </a:rPr>
              <a:t>Amanda</a:t>
            </a:r>
            <a:r>
              <a:rPr lang="en-US" dirty="0">
                <a:solidFill>
                  <a:srgbClr val="222222"/>
                </a:solidFill>
                <a:highlight>
                  <a:srgbClr val="FFFFFF"/>
                </a:highlight>
              </a:rPr>
              <a:t> and </a:t>
            </a:r>
            <a:r>
              <a:rPr lang="en-US" b="1" dirty="0">
                <a:solidFill>
                  <a:srgbClr val="222222"/>
                </a:solidFill>
                <a:highlight>
                  <a:srgbClr val="FFFFFF"/>
                </a:highlight>
              </a:rPr>
              <a:t>Maria </a:t>
            </a:r>
            <a:r>
              <a:rPr lang="en-US" dirty="0">
                <a:solidFill>
                  <a:srgbClr val="222222"/>
                </a:solidFill>
                <a:highlight>
                  <a:srgbClr val="FFFFFF"/>
                </a:highlight>
              </a:rPr>
              <a:t>are both core members of the EPIC Center Help Desk Team focused on working with grantees currently using the Electronic Screening Tool among many other things</a:t>
            </a:r>
            <a:endParaRPr dirty="0">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dirty="0">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b="1" dirty="0">
                <a:highlight>
                  <a:srgbClr val="FFFFFF"/>
                </a:highlight>
              </a:rPr>
              <a:t>Christopher Lim</a:t>
            </a:r>
            <a:r>
              <a:rPr lang="en-US" dirty="0">
                <a:highlight>
                  <a:srgbClr val="FFFFFF"/>
                </a:highlight>
              </a:rPr>
              <a:t>, Division of Healthy Start and Perinatal Services</a:t>
            </a:r>
            <a:endParaRPr dirty="0">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b="1" dirty="0">
                <a:solidFill>
                  <a:srgbClr val="222222"/>
                </a:solidFill>
                <a:highlight>
                  <a:srgbClr val="FFFFFF"/>
                </a:highlight>
              </a:rPr>
              <a:t> </a:t>
            </a:r>
            <a:endParaRPr b="1" dirty="0">
              <a:solidFill>
                <a:srgbClr val="222222"/>
              </a:solidFill>
              <a:highlight>
                <a:srgbClr val="FFFFFF"/>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a:t>
            </a:r>
            <a:r>
              <a:rPr lang="en-US" baseline="0" dirty="0"/>
              <a:t> there are a couple </a:t>
            </a:r>
            <a:r>
              <a:rPr lang="en-US" dirty="0"/>
              <a:t>other features</a:t>
            </a:r>
            <a:r>
              <a:rPr lang="en-US" baseline="0" dirty="0"/>
              <a:t> of REDCap. </a:t>
            </a:r>
          </a:p>
          <a:p>
            <a:pPr marL="228234" indent="-228234" defTabSz="912937">
              <a:buClrTx/>
              <a:buSzTx/>
              <a:buFontTx/>
              <a:buAutoNum type="arabicPeriod"/>
              <a:defRPr/>
            </a:pPr>
            <a:r>
              <a:rPr lang="en-US" baseline="0" dirty="0"/>
              <a:t>Training – As I’ve mentioned before, there are training resources including a Training Resources tab and embedded videos. </a:t>
            </a:r>
            <a:r>
              <a:rPr lang="en-US" b="1" u="sng" baseline="0" dirty="0"/>
              <a:t>(#1) </a:t>
            </a:r>
            <a:r>
              <a:rPr lang="en-US" baseline="0" dirty="0"/>
              <a:t>Video topics include general </a:t>
            </a:r>
            <a:r>
              <a:rPr lang="en-US" baseline="0" dirty="0" err="1"/>
              <a:t>REDCap</a:t>
            </a:r>
            <a:r>
              <a:rPr lang="en-US" baseline="0" dirty="0"/>
              <a:t>, project types, project build, data entry, and special features. </a:t>
            </a:r>
          </a:p>
          <a:p>
            <a:pPr marL="228234" indent="-228234" defTabSz="912937">
              <a:buClrTx/>
              <a:buSzTx/>
              <a:buFontTx/>
              <a:buAutoNum type="arabicPeriod"/>
              <a:defRPr/>
            </a:pPr>
            <a:r>
              <a:rPr lang="en-US" baseline="0" dirty="0"/>
              <a:t>Applications – REDCap comes with a lot of applications you can use including a calendar that you can enter events in, data export, data import, logging (which tracks REDCap user activities), field comment log, and file repository which is seen pictured to the right. The file repository is where WHS keeps our consent forms so case managers always have access to blank copies. Users just have to click on the paper with the green arrow to initiate the download. </a:t>
            </a:r>
          </a:p>
          <a:p>
            <a:pPr marL="0" indent="0">
              <a:buNone/>
            </a:pPr>
            <a:endParaRPr lang="en-US" baseline="0" dirty="0"/>
          </a:p>
          <a:p>
            <a:pPr marL="0" indent="0">
              <a:buNone/>
            </a:pPr>
            <a:r>
              <a:rPr lang="en-US" baseline="0" dirty="0"/>
              <a:t>As with all the things I’ve discussed so far you can make it as customizable as you want. </a:t>
            </a:r>
            <a:endParaRPr lang="en-US"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014341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developing your project instruments or forms, data collection begins. This is a screenshot where case managers create new records when they enroll a new participant. WHS uses an automatic numbering system so when you select </a:t>
            </a:r>
            <a:r>
              <a:rPr lang="en-US" b="1" u="sng" baseline="0" dirty="0"/>
              <a:t>(#1) </a:t>
            </a:r>
            <a:r>
              <a:rPr lang="en-US" baseline="0" dirty="0"/>
              <a:t>“add new record” a record ID is automatically created. If you have data access groups, then the enrollment will be assigned a data access group based on who enrolled the participant and a number associated with the data access group will a part of the record ID. For example, with a DAG the record ID 9-62. </a:t>
            </a:r>
          </a:p>
          <a:p>
            <a:endParaRPr lang="en-US" baseline="0" dirty="0"/>
          </a:p>
          <a:p>
            <a:r>
              <a:rPr lang="en-US" baseline="0" dirty="0"/>
              <a:t>This is one thing we had to work around the HSMED upload. We created a field that holds a Healthy Start participant’s unique Identifier, and Sarah will talk about that later in the presentation.</a:t>
            </a:r>
          </a:p>
          <a:p>
            <a:endParaRPr lang="en-US" baseline="0" dirty="0"/>
          </a:p>
          <a:p>
            <a:r>
              <a:rPr lang="en-US" baseline="0" dirty="0"/>
              <a:t>Case managers can also </a:t>
            </a:r>
            <a:r>
              <a:rPr lang="en-US" b="1" u="sng" baseline="0" dirty="0"/>
              <a:t>(#2)</a:t>
            </a:r>
            <a:r>
              <a:rPr lang="en-US" baseline="0" dirty="0"/>
              <a:t> look up records under “data search” to continue data entry for participants that already have a record ID. You can look up participants by their record ID, name, MRN or any other field in REDCap. </a:t>
            </a:r>
            <a:endParaRPr lang="en-US"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638547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a:t>
            </a:r>
            <a:r>
              <a:rPr lang="en-US" baseline="0" dirty="0"/>
              <a:t> a portion of the WHS demographics form. </a:t>
            </a:r>
            <a:r>
              <a:rPr lang="en-US" dirty="0"/>
              <a:t>This</a:t>
            </a:r>
            <a:r>
              <a:rPr lang="en-US" baseline="0" dirty="0"/>
              <a:t> is what Healthy Start staff will see when entering data. </a:t>
            </a:r>
          </a:p>
          <a:p>
            <a:endParaRPr lang="en-US" baseline="0" dirty="0"/>
          </a:p>
          <a:p>
            <a:r>
              <a:rPr lang="en-US" b="1" baseline="0" dirty="0"/>
              <a:t>#1</a:t>
            </a:r>
            <a:r>
              <a:rPr lang="en-US" baseline="0" dirty="0"/>
              <a:t> At the top of the form you can see an example of the field type ‘begin a new section’ and the type of formatting you can achieve with HTML tags. </a:t>
            </a:r>
          </a:p>
          <a:p>
            <a:pPr marL="0" indent="0" defTabSz="912937">
              <a:buClrTx/>
              <a:buSzTx/>
              <a:buNone/>
              <a:defRPr/>
            </a:pPr>
            <a:r>
              <a:rPr lang="en-US" b="1" baseline="0" dirty="0"/>
              <a:t>#2 </a:t>
            </a:r>
            <a:r>
              <a:rPr lang="en-US" baseline="0" dirty="0"/>
              <a:t>Next at #2 we have an example of a Multiple Choice – Drop-down List field type</a:t>
            </a:r>
          </a:p>
          <a:p>
            <a:r>
              <a:rPr lang="en-US" b="1" baseline="0" dirty="0"/>
              <a:t>#3</a:t>
            </a:r>
            <a:r>
              <a:rPr lang="en-US" baseline="0" dirty="0"/>
              <a:t> We can see an example of the use of field validation for a text field. You can see a calendar icon and a today button with the enrollment date while for the date of birth we used the @HIDEBUTTON action tag and therefore the today button is hidden. </a:t>
            </a:r>
          </a:p>
          <a:p>
            <a:r>
              <a:rPr lang="en-US" baseline="0" dirty="0"/>
              <a:t>Lastly, we can see a couple more examples of field types with different formatting and alignment. </a:t>
            </a:r>
          </a:p>
          <a:p>
            <a:r>
              <a:rPr lang="en-US" b="1" u="sng" baseline="0" dirty="0"/>
              <a:t>#4 </a:t>
            </a:r>
            <a:r>
              <a:rPr lang="en-US" b="0" u="none" baseline="0" dirty="0"/>
              <a:t>You have the Multiple </a:t>
            </a:r>
            <a:r>
              <a:rPr lang="en-US" baseline="0" dirty="0"/>
              <a:t>Choice -- Radio Buttons which are seen as both vertical and horizontal</a:t>
            </a:r>
          </a:p>
          <a:p>
            <a:r>
              <a:rPr lang="en-US" b="1" u="sng" baseline="0" dirty="0"/>
              <a:t>#5  </a:t>
            </a:r>
            <a:r>
              <a:rPr lang="en-US" b="0" u="none" baseline="0" dirty="0"/>
              <a:t>Lastly, we have another use of the text field </a:t>
            </a:r>
            <a:r>
              <a:rPr lang="en-US" baseline="0" dirty="0"/>
              <a:t>with a field comment that gives directions regarding the address</a:t>
            </a:r>
            <a:endParaRPr lang="en-US" b="1" u="sng" baseline="0"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665889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Dara</a:t>
            </a:r>
          </a:p>
          <a:p>
            <a:pPr marL="0" indent="0" defTabSz="912937">
              <a:buClrTx/>
              <a:buSzTx/>
              <a:buNone/>
              <a:defRPr/>
            </a:pPr>
            <a:r>
              <a:rPr lang="en-US" dirty="0"/>
              <a:t>An example</a:t>
            </a:r>
            <a:r>
              <a:rPr lang="en-US" baseline="0" dirty="0"/>
              <a:t> of utilizing </a:t>
            </a:r>
            <a:r>
              <a:rPr lang="en-US" baseline="0" dirty="0" err="1"/>
              <a:t>REDCap</a:t>
            </a:r>
            <a:r>
              <a:rPr lang="en-US" baseline="0" dirty="0"/>
              <a:t> reports to organize their work by stages of care: </a:t>
            </a:r>
            <a:r>
              <a:rPr lang="en-US" dirty="0"/>
              <a:t>(i.e. upcoming deliveries, participants currently breastfeeding etc.), screening tool management,  and even demographics (i.e. homeless participants report)</a:t>
            </a:r>
          </a:p>
          <a:p>
            <a:endParaRPr lang="en-US"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4265253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44">
              <a:buClrTx/>
              <a:buSzTx/>
              <a:buNone/>
              <a:defRPr/>
            </a:pPr>
            <a:r>
              <a:rPr lang="en-US" dirty="0"/>
              <a:t>Sarah</a:t>
            </a:r>
          </a:p>
          <a:p>
            <a:pPr marL="0" indent="0" defTabSz="931744">
              <a:buClrTx/>
              <a:buSzTx/>
              <a:buNone/>
              <a:defRPr/>
            </a:pPr>
            <a:r>
              <a:rPr lang="en-US" dirty="0"/>
              <a:t>Reporting</a:t>
            </a:r>
            <a:r>
              <a:rPr lang="en-US" baseline="0" dirty="0"/>
              <a:t> in REDCap can be for both project staff and evaluation. Case managers and breastfeeding counselors use reports to monitor caseload, screening tool completion, and outreach. </a:t>
            </a:r>
            <a:r>
              <a:rPr lang="en-US" b="1" u="sng" baseline="0" dirty="0"/>
              <a:t>CLICK </a:t>
            </a:r>
            <a:r>
              <a:rPr lang="en-US" baseline="0" dirty="0"/>
              <a:t>Available reports such as the caseload report will show up on the </a:t>
            </a:r>
            <a:r>
              <a:rPr lang="en-US" baseline="0" dirty="0" err="1"/>
              <a:t>REDCap</a:t>
            </a:r>
            <a:r>
              <a:rPr lang="en-US" baseline="0" dirty="0"/>
              <a:t> users navigation column under reports. </a:t>
            </a:r>
            <a:endParaRPr lang="en-US" dirty="0"/>
          </a:p>
          <a:p>
            <a:pPr marL="0" indent="0" defTabSz="931744">
              <a:buClrTx/>
              <a:buSzTx/>
              <a:buNone/>
              <a:defRPr/>
            </a:pPr>
            <a:r>
              <a:rPr lang="en-US" baseline="0" dirty="0"/>
              <a:t>Program directors and managers view reports for staff auditing and CAN recruitment. Evaluation uses reporting to pull data for enrollment, aggregate, and performance and progress reports. </a:t>
            </a:r>
          </a:p>
          <a:p>
            <a:pPr marL="0" indent="0" defTabSz="931744">
              <a:buClrTx/>
              <a:buSzTx/>
              <a:buNone/>
              <a:defRPr/>
            </a:pPr>
            <a:endParaRPr lang="en-US" dirty="0"/>
          </a:p>
          <a:p>
            <a:pPr defTabSz="931744">
              <a:defRPr/>
            </a:pPr>
            <a:r>
              <a:rPr lang="en-US" dirty="0"/>
              <a:t>Like</a:t>
            </a:r>
            <a:r>
              <a:rPr lang="en-US" baseline="0" dirty="0"/>
              <a:t> most features, </a:t>
            </a:r>
            <a:r>
              <a:rPr lang="en-US" dirty="0" err="1"/>
              <a:t>REDCap</a:t>
            </a:r>
            <a:r>
              <a:rPr lang="en-US" dirty="0"/>
              <a:t> walks you through report</a:t>
            </a:r>
            <a:r>
              <a:rPr lang="en-US" baseline="0" dirty="0"/>
              <a:t> building. It </a:t>
            </a:r>
            <a:r>
              <a:rPr lang="en-US" dirty="0"/>
              <a:t>is broken up in to 4 steps</a:t>
            </a:r>
            <a:r>
              <a:rPr lang="en-US" baseline="0" dirty="0"/>
              <a:t>: </a:t>
            </a:r>
          </a:p>
          <a:p>
            <a:pPr marL="228234" indent="-228234" defTabSz="931744">
              <a:buAutoNum type="arabicPeriod"/>
              <a:defRPr/>
            </a:pPr>
            <a:r>
              <a:rPr lang="en-US" b="1" u="sng" dirty="0"/>
              <a:t>User Access:</a:t>
            </a:r>
            <a:r>
              <a:rPr lang="en-US" b="1" u="sng" baseline="0" dirty="0"/>
              <a:t> </a:t>
            </a:r>
            <a:r>
              <a:rPr lang="en-US" baseline="0" dirty="0"/>
              <a:t>You can control access to the reports. It can be available to all REDCap Project Users or custom</a:t>
            </a:r>
          </a:p>
          <a:p>
            <a:pPr marL="232936" indent="-232936" defTabSz="931744">
              <a:buFontTx/>
              <a:buAutoNum type="arabicPeriod"/>
              <a:defRPr/>
            </a:pPr>
            <a:r>
              <a:rPr lang="en-US" b="1" u="sng" dirty="0"/>
              <a:t>Columns/fields:</a:t>
            </a:r>
            <a:r>
              <a:rPr lang="en-US" b="1" u="sng" baseline="0" dirty="0"/>
              <a:t> </a:t>
            </a:r>
            <a:r>
              <a:rPr lang="en-US" baseline="0" dirty="0"/>
              <a:t>You can pull in an entire instrument (example demographic form) or select variables from many instruments </a:t>
            </a:r>
            <a:endParaRPr lang="en-US" dirty="0"/>
          </a:p>
          <a:p>
            <a:pPr marL="232936" indent="-232936" defTabSz="931744">
              <a:buFontTx/>
              <a:buAutoNum type="arabicPeriod"/>
              <a:defRPr/>
            </a:pPr>
            <a:r>
              <a:rPr lang="en-US" b="1" u="sng" dirty="0"/>
              <a:t>Filters: </a:t>
            </a:r>
            <a:r>
              <a:rPr lang="en-US" dirty="0"/>
              <a:t>This</a:t>
            </a:r>
            <a:r>
              <a:rPr lang="en-US" baseline="0" dirty="0"/>
              <a:t> affects who pulled into the report (for example participants enrolled after the start of the grant year). Similar to branching logic you can use point and click and AND/OR logic or you can use advanced logic which allows you to hand-type the logic. </a:t>
            </a:r>
          </a:p>
          <a:p>
            <a:pPr marL="698807" lvl="1" indent="-232936" defTabSz="931744">
              <a:buFont typeface="Arial" panose="020B0604020202020204" pitchFamily="34" charset="0"/>
              <a:buChar char="•"/>
              <a:defRPr/>
            </a:pPr>
            <a:r>
              <a:rPr lang="en-US" baseline="0" dirty="0"/>
              <a:t>Additional filters include:</a:t>
            </a:r>
          </a:p>
          <a:p>
            <a:pPr marL="1155276" lvl="2" indent="-232936" defTabSz="931744">
              <a:buFont typeface="Arial" panose="020B0604020202020204" pitchFamily="34" charset="0"/>
              <a:buChar char="•"/>
              <a:defRPr/>
            </a:pPr>
            <a:r>
              <a:rPr lang="en-US" baseline="0" dirty="0"/>
              <a:t>DAGs</a:t>
            </a:r>
          </a:p>
          <a:p>
            <a:pPr marL="1155276" lvl="2" indent="-232936" defTabSz="931744">
              <a:buFont typeface="Arial" panose="020B0604020202020204" pitchFamily="34" charset="0"/>
              <a:buChar char="•"/>
              <a:defRPr/>
            </a:pPr>
            <a:r>
              <a:rPr lang="en-US" baseline="0" dirty="0"/>
              <a:t>Live filters (For example the caseload report that pulls in all open participant enrollments and case managers can filter to only see their participants.)</a:t>
            </a:r>
          </a:p>
          <a:p>
            <a:pPr marL="232936" indent="-232936" defTabSz="931744">
              <a:buFont typeface="+mj-lt"/>
              <a:buAutoNum type="arabicPeriod"/>
              <a:defRPr/>
            </a:pPr>
            <a:r>
              <a:rPr lang="en-US" b="1" baseline="0" dirty="0"/>
              <a:t>Order the Results: </a:t>
            </a:r>
            <a:r>
              <a:rPr lang="en-US" baseline="0" dirty="0"/>
              <a:t>This determines how the participants are displayed in your report. You select a variable in your report and decide if it’s in ascending or descending order. For example you could order by site, or case manager or enrollment number. </a:t>
            </a:r>
          </a:p>
          <a:p>
            <a:pPr marL="232936" indent="-232936" defTabSz="931744">
              <a:buFont typeface="+mj-lt"/>
              <a:buAutoNum type="arabicPeriod"/>
              <a:defRPr/>
            </a:pPr>
            <a:endParaRPr lang="en-US" baseline="0"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104897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44">
              <a:defRPr/>
            </a:pPr>
            <a:r>
              <a:rPr lang="en-US" dirty="0"/>
              <a:t>When you open a report you’ll be able to see all the columns</a:t>
            </a:r>
            <a:r>
              <a:rPr lang="en-US" baseline="0" dirty="0"/>
              <a:t> and data pulled into the report. This is a copy of the caseload report from our training project that has fake data. Here you can see a number of the features: </a:t>
            </a:r>
          </a:p>
          <a:p>
            <a:pPr defTabSz="931744">
              <a:defRPr/>
            </a:pPr>
            <a:endParaRPr lang="en-US" baseline="0" dirty="0"/>
          </a:p>
          <a:p>
            <a:pPr marL="228234" indent="-228234" defTabSz="931744">
              <a:buAutoNum type="arabicPeriod"/>
              <a:defRPr/>
            </a:pPr>
            <a:r>
              <a:rPr lang="en-US" b="1" u="sng" baseline="0" dirty="0"/>
              <a:t>#1 </a:t>
            </a:r>
            <a:r>
              <a:rPr lang="en-US" baseline="0" dirty="0"/>
              <a:t>The record ID is a hyperlink and if click will bring you to their REDCap record. </a:t>
            </a:r>
          </a:p>
          <a:p>
            <a:pPr marL="228234" indent="-228234" defTabSz="931744">
              <a:buClrTx/>
              <a:buSzTx/>
              <a:buFontTx/>
              <a:buAutoNum type="arabicPeriod"/>
              <a:defRPr/>
            </a:pPr>
            <a:r>
              <a:rPr lang="en-US" b="1" u="sng" baseline="0" dirty="0"/>
              <a:t>#2 </a:t>
            </a:r>
            <a:r>
              <a:rPr lang="en-US" baseline="0" dirty="0"/>
              <a:t>You can look at stats and charts from your report. This is a built in feature and you can see what that looks like in the screenshot down to the right</a:t>
            </a:r>
          </a:p>
          <a:p>
            <a:pPr marL="228234" indent="-228234" defTabSz="931744">
              <a:buAutoNum type="arabicPeriod"/>
              <a:defRPr/>
            </a:pPr>
            <a:r>
              <a:rPr lang="en-US" b="1" u="sng" baseline="0" dirty="0"/>
              <a:t>#3 Lastly, there is also </a:t>
            </a:r>
            <a:r>
              <a:rPr lang="en-US" b="0" u="none" baseline="0" dirty="0"/>
              <a:t>t</a:t>
            </a:r>
            <a:r>
              <a:rPr lang="en-US" baseline="0" dirty="0"/>
              <a:t>he live filter. This allows a staff member to filter for their own name to monitor their caseload. </a:t>
            </a:r>
          </a:p>
          <a:p>
            <a:pPr marL="228234" indent="-228234" defTabSz="931744">
              <a:buAutoNum type="arabicPeriod"/>
              <a:defRPr/>
            </a:pPr>
            <a:endParaRPr lang="en-US" baseline="0" dirty="0"/>
          </a:p>
          <a:p>
            <a:pPr marL="228234" indent="-228234" defTabSz="931744">
              <a:buAutoNum type="arabicPeriod"/>
              <a:defRPr/>
            </a:pPr>
            <a:endParaRPr lang="en-US"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358558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a:t>
            </a:r>
            <a:r>
              <a:rPr lang="en-US" baseline="0" dirty="0"/>
              <a:t> REDCap project users will have the ability to export data depending on their user rights. You can export all data, selected instruments or your built reports. You can also select what software you are going to export your data too. </a:t>
            </a:r>
          </a:p>
          <a:p>
            <a:endParaRPr lang="en-US" baseline="0" dirty="0"/>
          </a:p>
          <a:p>
            <a:r>
              <a:rPr lang="en-US" baseline="0" dirty="0"/>
              <a:t>The following slides will walk you through what it looks like when you select “make custom selection.”</a:t>
            </a:r>
          </a:p>
          <a:p>
            <a:r>
              <a:rPr lang="en-US" b="1" u="sng" baseline="0" dirty="0"/>
              <a:t>CLICK</a:t>
            </a:r>
            <a:endParaRPr lang="en-US" b="1" u="sng"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068370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36" indent="-232936">
              <a:buAutoNum type="arabicPeriod"/>
            </a:pPr>
            <a:r>
              <a:rPr lang="en-US" b="0" u="none" dirty="0"/>
              <a:t>Once</a:t>
            </a:r>
            <a:r>
              <a:rPr lang="en-US" dirty="0"/>
              <a:t> you click “make custom selection” REDCap gives all instruments in a dropdown list, and you are able to select any number of combinations </a:t>
            </a:r>
          </a:p>
          <a:p>
            <a:pPr marL="232936" indent="-232936">
              <a:buAutoNum type="arabicPeriod"/>
            </a:pPr>
            <a:r>
              <a:rPr lang="en-US" dirty="0"/>
              <a:t>Once the desired instruments are selected, you can either view the data by clicking “view report” or export client-level data by clicking “export data.” When you click export data </a:t>
            </a:r>
            <a:r>
              <a:rPr lang="en-US" b="1" u="sng" dirty="0"/>
              <a:t>CLICK</a:t>
            </a:r>
            <a:r>
              <a:rPr lang="en-US" b="0" i="1" u="none" dirty="0"/>
              <a:t> </a:t>
            </a:r>
            <a:endParaRPr lang="en-US"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813118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u="none" dirty="0" err="1"/>
              <a:t>REDCap</a:t>
            </a:r>
            <a:r>
              <a:rPr lang="en-US" b="0" u="none" dirty="0"/>
              <a:t> generates a list of </a:t>
            </a:r>
            <a:r>
              <a:rPr lang="en-US" dirty="0"/>
              <a:t>options for this export including SAS, SPSS, STATA, R, Excel, XML</a:t>
            </a:r>
          </a:p>
          <a:p>
            <a:pPr marL="0" indent="0">
              <a:buNone/>
            </a:pPr>
            <a:endParaRPr lang="en-US" dirty="0"/>
          </a:p>
          <a:p>
            <a:r>
              <a:rPr lang="en-US" baseline="0" dirty="0"/>
              <a:t>For WHS, w</a:t>
            </a:r>
            <a:r>
              <a:rPr lang="en-US" dirty="0"/>
              <a:t>e</a:t>
            </a:r>
            <a:r>
              <a:rPr lang="en-US" baseline="0" dirty="0"/>
              <a:t> typically use Excel and SPSS to conduct analysis. For the HSMED upload, we use SPSS to process the data into the required format for the upload.</a:t>
            </a:r>
          </a:p>
          <a:p>
            <a:pPr marL="0" indent="0">
              <a:buNone/>
            </a:pPr>
            <a:r>
              <a:rPr lang="en-US" b="0" u="none" dirty="0"/>
              <a:t>For cost purposes, we use SPSS and this program is really user friendly since it gives drop down options meaning you do not have to build your code from scratch. R, SAS, and STATA are great programs as well – user preference and cost will determine which program is best for you.</a:t>
            </a:r>
          </a:p>
          <a:p>
            <a:endParaRPr lang="en-US" baseline="0" dirty="0"/>
          </a:p>
          <a:p>
            <a:r>
              <a:rPr lang="en-US" baseline="0" dirty="0"/>
              <a:t>It is important to note that the XML feature is an option here, however due to the way </a:t>
            </a:r>
            <a:r>
              <a:rPr lang="en-US" baseline="0" dirty="0" err="1"/>
              <a:t>REDCap</a:t>
            </a:r>
            <a:r>
              <a:rPr lang="en-US" baseline="0" dirty="0"/>
              <a:t> codes certain variables this export is not compatible for the HSMED upload. Meaning, we cannot directly export from </a:t>
            </a:r>
            <a:r>
              <a:rPr lang="en-US" baseline="0" dirty="0" err="1"/>
              <a:t>REDCap</a:t>
            </a:r>
            <a:r>
              <a:rPr lang="en-US" baseline="0" dirty="0"/>
              <a:t> for the HSMED upload. Instead we need to export it to a different program in order to be able to transform some of the data into the correct format for the upload which is a fairly laborious process and something for programs interested in this database to keep in mind.</a:t>
            </a:r>
          </a:p>
          <a:p>
            <a:r>
              <a:rPr lang="en-US" b="1" u="sng" baseline="0" dirty="0"/>
              <a:t>CLICK</a:t>
            </a:r>
            <a:endParaRPr lang="en-US" b="1" u="sng"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734148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36" indent="-232936">
              <a:buAutoNum type="arabicPeriod"/>
            </a:pPr>
            <a:r>
              <a:rPr lang="en-US" dirty="0"/>
              <a:t>Once you select the export format your want, </a:t>
            </a:r>
            <a:r>
              <a:rPr lang="en-US" dirty="0" err="1"/>
              <a:t>REDCap</a:t>
            </a:r>
            <a:r>
              <a:rPr lang="en-US" dirty="0"/>
              <a:t> will generate files as shown in the box to the right</a:t>
            </a:r>
          </a:p>
          <a:p>
            <a:pPr marL="232936" indent="-232936">
              <a:buAutoNum type="arabicPeriod"/>
            </a:pPr>
            <a:r>
              <a:rPr lang="en-US" dirty="0" err="1"/>
              <a:t>REDCap</a:t>
            </a:r>
            <a:r>
              <a:rPr lang="en-US" dirty="0"/>
              <a:t> gives all the instructions to the left of the files, but simply double click on the files to download them. The main thing to remember is that the pathway mapper needs to be opened before the SPSS syntax file because that allows for your computer to automatically populate the location of the CSV file within the syntax, but if you forget you are able to manually type it into the syntax </a:t>
            </a:r>
            <a:r>
              <a:rPr lang="en-US" dirty="0" err="1"/>
              <a:t>REDCap</a:t>
            </a:r>
            <a:r>
              <a:rPr lang="en-US" dirty="0"/>
              <a:t> gives.</a:t>
            </a:r>
          </a:p>
          <a:p>
            <a:pPr marL="232936" indent="-232936">
              <a:buAutoNum type="arabicPeriod"/>
            </a:pPr>
            <a:r>
              <a:rPr lang="en-US" b="0" u="none" dirty="0"/>
              <a:t>Also of note is that </a:t>
            </a:r>
            <a:r>
              <a:rPr lang="en-US" b="0" u="none" dirty="0" err="1"/>
              <a:t>REDCap</a:t>
            </a:r>
            <a:r>
              <a:rPr lang="en-US" b="0" u="none" dirty="0"/>
              <a:t> only generates 2 files for R or STAT exports, the pathway mapper is not necessary for these exports.</a:t>
            </a:r>
          </a:p>
          <a:p>
            <a:pPr marL="232936" indent="-232936">
              <a:buAutoNum type="arabicPeriod"/>
            </a:pPr>
            <a:endParaRPr lang="en-US" b="0" u="none" dirty="0"/>
          </a:p>
          <a:p>
            <a:pPr marL="0" indent="0">
              <a:buNone/>
            </a:pPr>
            <a:r>
              <a:rPr lang="en-US" b="1" u="sng" dirty="0"/>
              <a:t>CLICK</a:t>
            </a:r>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20063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3: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13:notes"/>
          <p:cNvSpPr txBox="1">
            <a:spLocks noGrp="1"/>
          </p:cNvSpPr>
          <p:nvPr>
            <p:ph type="body" idx="1"/>
          </p:nvPr>
        </p:nvSpPr>
        <p:spPr>
          <a:xfrm>
            <a:off x="701040" y="4415790"/>
            <a:ext cx="5608320" cy="4183380"/>
          </a:xfrm>
          <a:prstGeom prst="rect">
            <a:avLst/>
          </a:prstGeom>
          <a:noFill/>
          <a:ln>
            <a:noFill/>
          </a:ln>
        </p:spPr>
        <p:txBody>
          <a:bodyPr spcFirstLastPara="1" wrap="square" lIns="93125" tIns="93125" rIns="93125" bIns="93125" anchor="t" anchorCtr="0">
            <a:noAutofit/>
          </a:bodyPr>
          <a:lstStyle/>
          <a:p>
            <a:r>
              <a:rPr lang="en-US" sz="1100" b="1" i="0" u="none" strike="noStrike" cap="none" dirty="0" smtClean="0">
                <a:solidFill>
                  <a:schemeClr val="dk1"/>
                </a:solidFill>
                <a:effectLst/>
                <a:latin typeface="Arial"/>
                <a:ea typeface="Arial"/>
                <a:cs typeface="Arial"/>
                <a:sym typeface="Arial"/>
              </a:rPr>
              <a:t>Westside Healthy Start | Access Community Health Network</a:t>
            </a:r>
            <a:r>
              <a:rPr lang="en-US" sz="1100" b="0" i="0" u="none" strike="noStrike" cap="none" dirty="0" smtClean="0">
                <a:solidFill>
                  <a:schemeClr val="dk1"/>
                </a:solidFill>
                <a:effectLst/>
                <a:latin typeface="Arial"/>
                <a:ea typeface="Arial"/>
                <a:cs typeface="Arial"/>
                <a:sym typeface="Arial"/>
              </a:rPr>
              <a:t/>
            </a:r>
            <a:br>
              <a:rPr lang="en-US" sz="1100" b="0" i="0" u="none" strike="noStrike" cap="none" dirty="0" smtClean="0">
                <a:solidFill>
                  <a:schemeClr val="dk1"/>
                </a:solidFill>
                <a:effectLst/>
                <a:latin typeface="Arial"/>
                <a:ea typeface="Arial"/>
                <a:cs typeface="Arial"/>
                <a:sym typeface="Arial"/>
              </a:rPr>
            </a:br>
            <a:r>
              <a:rPr lang="en-US" sz="1100" b="1" i="0" u="none" strike="noStrike" cap="none" dirty="0" err="1" smtClean="0">
                <a:solidFill>
                  <a:schemeClr val="dk1"/>
                </a:solidFill>
                <a:effectLst/>
                <a:latin typeface="Arial"/>
                <a:ea typeface="Arial"/>
                <a:cs typeface="Arial"/>
                <a:sym typeface="Arial"/>
              </a:rPr>
              <a:t>Timika</a:t>
            </a:r>
            <a:r>
              <a:rPr lang="en-US" sz="1100" b="1" i="0" u="none" strike="noStrike" cap="none" dirty="0" smtClean="0">
                <a:solidFill>
                  <a:schemeClr val="dk1"/>
                </a:solidFill>
                <a:effectLst/>
                <a:latin typeface="Arial"/>
                <a:ea typeface="Arial"/>
                <a:cs typeface="Arial"/>
                <a:sym typeface="Arial"/>
              </a:rPr>
              <a:t> Anderson-Reeves</a:t>
            </a:r>
            <a:r>
              <a:rPr lang="en-US" sz="1100" b="0" i="0" u="none" strike="noStrike" cap="none" dirty="0" smtClean="0">
                <a:solidFill>
                  <a:schemeClr val="dk1"/>
                </a:solidFill>
                <a:effectLst/>
                <a:latin typeface="Arial"/>
                <a:ea typeface="Arial"/>
                <a:cs typeface="Arial"/>
                <a:sym typeface="Arial"/>
              </a:rPr>
              <a:t> is has worked in the Maternal Child Health community for 15 years and has committed her life's work to improve social issues that influence the health outcomes of mothers, babies, and families in urban communities. </a:t>
            </a:r>
            <a:r>
              <a:rPr lang="en-US" sz="1100" b="0" i="0" u="none" strike="noStrike" cap="none" dirty="0" err="1" smtClean="0">
                <a:solidFill>
                  <a:schemeClr val="dk1"/>
                </a:solidFill>
                <a:effectLst/>
                <a:latin typeface="Arial"/>
                <a:ea typeface="Arial"/>
                <a:cs typeface="Arial"/>
                <a:sym typeface="Arial"/>
              </a:rPr>
              <a:t>Timika</a:t>
            </a:r>
            <a:r>
              <a:rPr lang="en-US" sz="1100" b="0" i="0" u="none" strike="noStrike" cap="none" dirty="0" smtClean="0">
                <a:solidFill>
                  <a:schemeClr val="dk1"/>
                </a:solidFill>
                <a:effectLst/>
                <a:latin typeface="Arial"/>
                <a:ea typeface="Arial"/>
                <a:cs typeface="Arial"/>
                <a:sym typeface="Arial"/>
              </a:rPr>
              <a:t> currently serves as Westside Healthy Start Project Director and MCH Program Manager for Partnership and Outreach Services at Access Community Health Network, an integrated network of over 30 community health centers serving medically underserved communities in the Chicago metropolitan area. A fun fact about </a:t>
            </a:r>
            <a:r>
              <a:rPr lang="en-US" sz="1100" b="0" i="0" u="none" strike="noStrike" cap="none" dirty="0" err="1" smtClean="0">
                <a:solidFill>
                  <a:schemeClr val="dk1"/>
                </a:solidFill>
                <a:effectLst/>
                <a:latin typeface="Arial"/>
                <a:ea typeface="Arial"/>
                <a:cs typeface="Arial"/>
                <a:sym typeface="Arial"/>
              </a:rPr>
              <a:t>Timika</a:t>
            </a:r>
            <a:r>
              <a:rPr lang="en-US" sz="1100" b="0" i="0" u="none" strike="noStrike" cap="none" dirty="0" smtClean="0">
                <a:solidFill>
                  <a:schemeClr val="dk1"/>
                </a:solidFill>
                <a:effectLst/>
                <a:latin typeface="Arial"/>
                <a:ea typeface="Arial"/>
                <a:cs typeface="Arial"/>
                <a:sym typeface="Arial"/>
              </a:rPr>
              <a:t> is that she use to be a Hammer/Weight Thrower in College!</a:t>
            </a:r>
            <a:br>
              <a:rPr lang="en-US" sz="1100" b="0" i="0" u="none" strike="noStrike" cap="none" dirty="0" smtClean="0">
                <a:solidFill>
                  <a:schemeClr val="dk1"/>
                </a:solidFill>
                <a:effectLst/>
                <a:latin typeface="Arial"/>
                <a:ea typeface="Arial"/>
                <a:cs typeface="Arial"/>
                <a:sym typeface="Arial"/>
              </a:rPr>
            </a:br>
            <a:r>
              <a:rPr lang="en-US" sz="1100" b="0" i="0" u="none" strike="noStrike" cap="none" dirty="0" smtClean="0">
                <a:solidFill>
                  <a:schemeClr val="dk1"/>
                </a:solidFill>
                <a:effectLst/>
                <a:latin typeface="Arial"/>
                <a:ea typeface="Arial"/>
                <a:cs typeface="Arial"/>
                <a:sym typeface="Arial"/>
              </a:rPr>
              <a:t/>
            </a:r>
            <a:br>
              <a:rPr lang="en-US" sz="1100" b="0" i="0" u="none" strike="noStrike" cap="none" dirty="0" smtClean="0">
                <a:solidFill>
                  <a:schemeClr val="dk1"/>
                </a:solidFill>
                <a:effectLst/>
                <a:latin typeface="Arial"/>
                <a:ea typeface="Arial"/>
                <a:cs typeface="Arial"/>
                <a:sym typeface="Arial"/>
              </a:rPr>
            </a:br>
            <a:endParaRPr lang="en-US" sz="1100" b="0" i="0" u="none" strike="noStrike" cap="none" dirty="0" smtClean="0">
              <a:solidFill>
                <a:schemeClr val="dk1"/>
              </a:solidFill>
              <a:effectLst/>
              <a:latin typeface="Arial"/>
              <a:ea typeface="Arial"/>
              <a:cs typeface="Arial"/>
              <a:sym typeface="Arial"/>
            </a:endParaRPr>
          </a:p>
          <a:p>
            <a:r>
              <a:rPr lang="en-US" sz="1100" b="1" i="0" u="none" strike="noStrike" cap="none" dirty="0" smtClean="0">
                <a:solidFill>
                  <a:schemeClr val="dk1"/>
                </a:solidFill>
                <a:effectLst/>
                <a:latin typeface="Arial"/>
                <a:ea typeface="Arial"/>
                <a:cs typeface="Arial"/>
                <a:sym typeface="Arial"/>
              </a:rPr>
              <a:t>Dara M. Gray</a:t>
            </a:r>
            <a:r>
              <a:rPr lang="en-US" sz="1100" b="0" i="0" u="none" strike="noStrike" cap="none" dirty="0" smtClean="0">
                <a:solidFill>
                  <a:schemeClr val="dk1"/>
                </a:solidFill>
                <a:effectLst/>
                <a:latin typeface="Arial"/>
                <a:ea typeface="Arial"/>
                <a:cs typeface="Arial"/>
                <a:sym typeface="Arial"/>
              </a:rPr>
              <a:t> is a licensed clinical social worker (LCSW) and currently serves as a Maternal and Child Health (MCH) Program Manager at Access Community Health Network (ACCESS) in Chicago, Illinois.  Dara provides leadership to a team of MCH High Risk Case Managers and Breastfeeding Counselor for the Westside Healthy Start program.</a:t>
            </a:r>
            <a:br>
              <a:rPr lang="en-US" sz="1100" b="0" i="0" u="none" strike="noStrike" cap="none" dirty="0" smtClean="0">
                <a:solidFill>
                  <a:schemeClr val="dk1"/>
                </a:solidFill>
                <a:effectLst/>
                <a:latin typeface="Arial"/>
                <a:ea typeface="Arial"/>
                <a:cs typeface="Arial"/>
                <a:sym typeface="Arial"/>
              </a:rPr>
            </a:br>
            <a:r>
              <a:rPr lang="en-US" sz="1100" b="0" i="0" u="none" strike="noStrike" cap="none" dirty="0" smtClean="0">
                <a:solidFill>
                  <a:schemeClr val="dk1"/>
                </a:solidFill>
                <a:effectLst/>
                <a:latin typeface="Arial"/>
                <a:ea typeface="Arial"/>
                <a:cs typeface="Arial"/>
                <a:sym typeface="Arial"/>
              </a:rPr>
              <a:t/>
            </a:r>
            <a:br>
              <a:rPr lang="en-US" sz="1100" b="0" i="0" u="none" strike="noStrike" cap="none" dirty="0" smtClean="0">
                <a:solidFill>
                  <a:schemeClr val="dk1"/>
                </a:solidFill>
                <a:effectLst/>
                <a:latin typeface="Arial"/>
                <a:ea typeface="Arial"/>
                <a:cs typeface="Arial"/>
                <a:sym typeface="Arial"/>
              </a:rPr>
            </a:br>
            <a:r>
              <a:rPr lang="en-US" sz="1100" b="1" i="0" u="none" strike="noStrike" cap="none" dirty="0" smtClean="0">
                <a:solidFill>
                  <a:schemeClr val="dk1"/>
                </a:solidFill>
                <a:effectLst/>
                <a:latin typeface="Arial"/>
                <a:ea typeface="Arial"/>
                <a:cs typeface="Arial"/>
                <a:sym typeface="Arial"/>
              </a:rPr>
              <a:t>Sarah </a:t>
            </a:r>
            <a:r>
              <a:rPr lang="en-US" sz="1100" b="1" i="0" u="none" strike="noStrike" cap="none" dirty="0" err="1" smtClean="0">
                <a:solidFill>
                  <a:schemeClr val="dk1"/>
                </a:solidFill>
                <a:effectLst/>
                <a:latin typeface="Arial"/>
                <a:ea typeface="Arial"/>
                <a:cs typeface="Arial"/>
                <a:sym typeface="Arial"/>
              </a:rPr>
              <a:t>Plylant</a:t>
            </a:r>
            <a:r>
              <a:rPr lang="en-US" sz="1100" b="0" i="0" u="none" strike="noStrike" cap="none" dirty="0" smtClean="0">
                <a:solidFill>
                  <a:schemeClr val="dk1"/>
                </a:solidFill>
                <a:effectLst/>
                <a:latin typeface="Arial"/>
                <a:ea typeface="Arial"/>
                <a:cs typeface="Arial"/>
                <a:sym typeface="Arial"/>
              </a:rPr>
              <a:t> earned her Master of Public Health degree this past May and began working as a data manager for the Westside Healthy Start program at ACCESS in June.</a:t>
            </a:r>
            <a:br>
              <a:rPr lang="en-US" sz="1100" b="0" i="0" u="none" strike="noStrike" cap="none" dirty="0" smtClean="0">
                <a:solidFill>
                  <a:schemeClr val="dk1"/>
                </a:solidFill>
                <a:effectLst/>
                <a:latin typeface="Arial"/>
                <a:ea typeface="Arial"/>
                <a:cs typeface="Arial"/>
                <a:sym typeface="Arial"/>
              </a:rPr>
            </a:br>
            <a:r>
              <a:rPr lang="en-US" sz="1100" b="0" i="0" u="none" strike="noStrike" cap="none" dirty="0" smtClean="0">
                <a:solidFill>
                  <a:schemeClr val="dk1"/>
                </a:solidFill>
                <a:effectLst/>
                <a:latin typeface="Arial"/>
                <a:ea typeface="Arial"/>
                <a:cs typeface="Arial"/>
                <a:sym typeface="Arial"/>
              </a:rPr>
              <a:t/>
            </a:r>
            <a:br>
              <a:rPr lang="en-US" sz="1100" b="0" i="0" u="none" strike="noStrike" cap="none" dirty="0" smtClean="0">
                <a:solidFill>
                  <a:schemeClr val="dk1"/>
                </a:solidFill>
                <a:effectLst/>
                <a:latin typeface="Arial"/>
                <a:ea typeface="Arial"/>
                <a:cs typeface="Arial"/>
                <a:sym typeface="Arial"/>
              </a:rPr>
            </a:br>
            <a:r>
              <a:rPr lang="en-US" sz="1100" b="1" i="0" u="none" strike="noStrike" cap="none" dirty="0" smtClean="0">
                <a:solidFill>
                  <a:schemeClr val="dk1"/>
                </a:solidFill>
                <a:effectLst/>
                <a:latin typeface="Arial"/>
                <a:ea typeface="Arial"/>
                <a:cs typeface="Arial"/>
                <a:sym typeface="Arial"/>
              </a:rPr>
              <a:t>Lindsay </a:t>
            </a:r>
            <a:r>
              <a:rPr lang="en-US" sz="1100" b="1" i="0" u="none" strike="noStrike" cap="none" dirty="0" err="1" smtClean="0">
                <a:solidFill>
                  <a:schemeClr val="dk1"/>
                </a:solidFill>
                <a:effectLst/>
                <a:latin typeface="Arial"/>
                <a:ea typeface="Arial"/>
                <a:cs typeface="Arial"/>
                <a:sym typeface="Arial"/>
              </a:rPr>
              <a:t>Zeman</a:t>
            </a:r>
            <a:r>
              <a:rPr lang="en-US" sz="1100" b="0" i="0" u="none" strike="noStrike" cap="none" dirty="0" smtClean="0">
                <a:solidFill>
                  <a:schemeClr val="dk1"/>
                </a:solidFill>
                <a:effectLst/>
                <a:latin typeface="Arial"/>
                <a:ea typeface="Arial"/>
                <a:cs typeface="Arial"/>
                <a:sym typeface="Arial"/>
              </a:rPr>
              <a:t> received a Master of Public Health degree in June 2015 and started working as the Evaluator for Westside Healthy Start In June 2017. A fun fact about Lindsay is that her introduction into Maternal and Child Health field was during her time as Peace Corps Volunteer in Burkina Faso, West Africa.</a:t>
            </a:r>
          </a:p>
          <a:p>
            <a:pPr marL="605956" marR="0" lvl="1" indent="-165260" algn="l" rtl="0">
              <a:lnSpc>
                <a:spcPct val="115000"/>
              </a:lnSpc>
              <a:spcBef>
                <a:spcPts val="0"/>
              </a:spcBef>
              <a:spcAft>
                <a:spcPts val="0"/>
              </a:spcAft>
              <a:buClr>
                <a:schemeClr val="dk1"/>
              </a:buClr>
              <a:buSzPts val="1100"/>
              <a:buFont typeface="Arial"/>
              <a:buChar char="-"/>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2937">
              <a:buClrTx/>
              <a:buSzTx/>
              <a:buNone/>
              <a:defRPr/>
            </a:pPr>
            <a:r>
              <a:rPr lang="en-US" sz="1200" kern="1200" dirty="0">
                <a:solidFill>
                  <a:schemeClr val="tx1"/>
                </a:solidFill>
                <a:latin typeface="+mn-lt"/>
                <a:ea typeface="+mn-ea"/>
                <a:cs typeface="+mn-cs"/>
              </a:rPr>
              <a:t>Following the HSMED system guidelines, we are required to use one client unique identifier for each Healthy Start participant. If a participant has more than one pregnancy/enrollment in Healthy Start, their data should be submitted under the same client unique identifier. Further, each ID must be </a:t>
            </a:r>
            <a:r>
              <a:rPr lang="en-US" baseline="0" dirty="0"/>
              <a:t>an alphanumeric text string ranging from 1 to 50 characters that contains no Personal Identifying Information.</a:t>
            </a:r>
          </a:p>
          <a:p>
            <a:endParaRPr lang="en-US" sz="1200" kern="1200" dirty="0">
              <a:solidFill>
                <a:schemeClr val="tx1"/>
              </a:solidFill>
              <a:latin typeface="+mn-lt"/>
              <a:ea typeface="+mn-ea"/>
              <a:cs typeface="+mn-cs"/>
            </a:endParaRPr>
          </a:p>
          <a:p>
            <a:pPr marL="0" indent="0" defTabSz="912937">
              <a:buClrTx/>
              <a:buSzTx/>
              <a:buNone/>
              <a:defRPr/>
            </a:pPr>
            <a:r>
              <a:rPr lang="en-US" sz="1200" kern="1200" dirty="0">
                <a:solidFill>
                  <a:schemeClr val="tx1"/>
                </a:solidFill>
                <a:latin typeface="+mn-lt"/>
                <a:ea typeface="+mn-ea"/>
                <a:cs typeface="+mn-cs"/>
              </a:rPr>
              <a:t>WHS uses the record ID (</a:t>
            </a:r>
            <a:r>
              <a:rPr lang="en-US" sz="1200" kern="1200" dirty="0" err="1">
                <a:solidFill>
                  <a:schemeClr val="tx1"/>
                </a:solidFill>
                <a:latin typeface="+mn-lt"/>
                <a:ea typeface="+mn-ea"/>
                <a:cs typeface="+mn-cs"/>
              </a:rPr>
              <a:t>record_ID</a:t>
            </a:r>
            <a:r>
              <a:rPr lang="en-US" sz="1200" kern="1200" dirty="0">
                <a:solidFill>
                  <a:schemeClr val="tx1"/>
                </a:solidFill>
                <a:latin typeface="+mn-lt"/>
                <a:ea typeface="+mn-ea"/>
                <a:cs typeface="+mn-cs"/>
              </a:rPr>
              <a:t>) field in </a:t>
            </a:r>
            <a:r>
              <a:rPr lang="en-US" sz="1200" kern="1200" dirty="0" err="1">
                <a:solidFill>
                  <a:schemeClr val="tx1"/>
                </a:solidFill>
                <a:latin typeface="+mn-lt"/>
                <a:ea typeface="+mn-ea"/>
                <a:cs typeface="+mn-cs"/>
              </a:rPr>
              <a:t>REDCap</a:t>
            </a:r>
            <a:r>
              <a:rPr lang="en-US" sz="1200" kern="1200" dirty="0">
                <a:solidFill>
                  <a:schemeClr val="tx1"/>
                </a:solidFill>
                <a:latin typeface="+mn-lt"/>
                <a:ea typeface="+mn-ea"/>
                <a:cs typeface="+mn-cs"/>
              </a:rPr>
              <a:t> as the client unique identifier (UCI), and if the participant has more than one pregnancy/enrollment in Healthy Start, their first record ID is used as the client unique identifier. The field called the HSMED Unique Client Identifier, seen on this form here, is populated with first record ID if a participant has more than one pregnancy/enrollment. This helps us </a:t>
            </a:r>
            <a:r>
              <a:rPr lang="en-US" baseline="0" dirty="0"/>
              <a:t>pull clients’ pertinent data from forms we used before the development of the standardized screening tools, and ensures we are not duplicating clients’ records or information and are aware of every participants’ encounters.  </a:t>
            </a:r>
          </a:p>
          <a:p>
            <a:endParaRPr lang="en-US" baseline="0" dirty="0"/>
          </a:p>
          <a:p>
            <a:r>
              <a:rPr lang="en-US" baseline="0" dirty="0"/>
              <a:t>As mentioned earlier, the case manager’s data access group results in a specific number being a part of the record ID. We do this because our organization consists of multiple health centers that patients can visit, so we can use the UCI to distinguish the clients further as seen by #1.</a:t>
            </a:r>
          </a:p>
          <a:p>
            <a:endParaRPr lang="en-US" baseline="0" dirty="0"/>
          </a:p>
          <a:p>
            <a:r>
              <a:rPr lang="en-US" baseline="0" dirty="0"/>
              <a:t>In the example of #1, Client 1 was seen at clinic A so she received the ID 9-1. The next client, </a:t>
            </a:r>
            <a:r>
              <a:rPr lang="en-US" b="0" u="none" baseline="0" dirty="0"/>
              <a:t>Client 2, was seen</a:t>
            </a:r>
            <a:r>
              <a:rPr lang="en-US" baseline="0" dirty="0"/>
              <a:t> at clinic B so she received the ID 11-2. </a:t>
            </a:r>
            <a:r>
              <a:rPr lang="en-US" b="0" i="0" u="none" baseline="0" dirty="0"/>
              <a:t>Client 3 was also seen at clinic A, so, again, the leading number is the same as the first and REDCap generates a second ID for this site giving this client a UCI of 9-2.</a:t>
            </a:r>
          </a:p>
          <a:p>
            <a:r>
              <a:rPr lang="en-US" b="0" i="0" u="none" baseline="0" dirty="0"/>
              <a:t>Once we process this data in SPSS we are able to remove the hyphens to generate IDs with only numbers.</a:t>
            </a:r>
          </a:p>
          <a:p>
            <a:pPr marL="0" indent="0" defTabSz="912937">
              <a:buClrTx/>
              <a:buSzTx/>
              <a:buNone/>
              <a:defRPr/>
            </a:pPr>
            <a:endParaRPr lang="en-US" b="0" i="0" u="none" baseline="0" dirty="0"/>
          </a:p>
          <a:p>
            <a:pPr marL="0" indent="0" defTabSz="912937">
              <a:buClrTx/>
              <a:buSzTx/>
              <a:buNone/>
              <a:defRPr/>
            </a:pPr>
            <a:r>
              <a:rPr lang="en-US" b="1" i="0" u="sng" baseline="0" dirty="0"/>
              <a:t>The Next Slide will go over another example of data processing required for the HSMED upload </a:t>
            </a:r>
          </a:p>
          <a:p>
            <a:pPr marL="0" indent="0" defTabSz="912937">
              <a:buClrTx/>
              <a:buSzTx/>
              <a:buNone/>
              <a:defRPr/>
            </a:pPr>
            <a:endParaRPr lang="en-US" b="1" i="0" u="sng" baseline="0" dirty="0"/>
          </a:p>
          <a:p>
            <a:pPr marL="0" indent="0" defTabSz="912937">
              <a:buClrTx/>
              <a:buSzTx/>
              <a:buNone/>
              <a:defRPr/>
            </a:pPr>
            <a:r>
              <a:rPr lang="en-US" b="1" i="0" u="sng" baseline="0" dirty="0"/>
              <a:t>CLICK</a:t>
            </a:r>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2313727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2937">
              <a:buClrTx/>
              <a:buSzTx/>
              <a:buNone/>
              <a:defRPr/>
            </a:pPr>
            <a:r>
              <a:rPr lang="en-US" b="0" i="0" u="none" baseline="0" dirty="0"/>
              <a:t>Another important data processing step includes restructuring nominal fields – for instance, when we export race, each value of race is exported as its own variable as shown here on the left. These are 16 different, dichotomous variables that represent the 16 field values for race. In order to get this variable formatted correctly for the HSMED upload we first have to change each variables’ dichotomous value into the correct nominal value (1 for racelist__1, 2 for racelist__2, </a:t>
            </a:r>
            <a:r>
              <a:rPr lang="en-US" b="0" i="0" u="none" baseline="0" dirty="0" err="1"/>
              <a:t>etc</a:t>
            </a:r>
            <a:r>
              <a:rPr lang="en-US" b="0" i="0" u="none" baseline="0" dirty="0"/>
              <a:t>). </a:t>
            </a:r>
          </a:p>
          <a:p>
            <a:pPr marL="0" indent="0" defTabSz="912937">
              <a:buClrTx/>
              <a:buSzTx/>
              <a:buNone/>
              <a:defRPr/>
            </a:pPr>
            <a:endParaRPr lang="en-US" b="0" i="0" u="none" baseline="0" dirty="0"/>
          </a:p>
          <a:p>
            <a:pPr marL="0" indent="0" defTabSz="912937">
              <a:buClrTx/>
              <a:buSzTx/>
              <a:buNone/>
              <a:defRPr/>
            </a:pPr>
            <a:r>
              <a:rPr lang="en-US" b="0" i="0" u="none" baseline="0" dirty="0"/>
              <a:t>Once the variables are assigned their corresponding value, they are ready to be transformed into the final, desired version - one race field with each value separated with a comma in order to meet the standards for the HSMED upload.</a:t>
            </a:r>
          </a:p>
          <a:p>
            <a:pPr marL="0" indent="0" defTabSz="912937">
              <a:buClrTx/>
              <a:buSzTx/>
              <a:buNone/>
              <a:defRPr/>
            </a:pPr>
            <a:endParaRPr lang="en-US" b="0" i="0" u="none" baseline="0" dirty="0"/>
          </a:p>
          <a:p>
            <a:pPr marL="0" indent="0" defTabSz="912937">
              <a:buClrTx/>
              <a:buSzTx/>
              <a:buNone/>
              <a:defRPr/>
            </a:pPr>
            <a:r>
              <a:rPr lang="en-US" b="0" i="0" u="none" baseline="0" dirty="0"/>
              <a:t>The ability for participants to report multiple races is advantageous for the Healthy Start program overall but it creates some difficulty when processing variables such as this race variable– and with the number of nominal variable included in this HSMED upload this makes the data processing from </a:t>
            </a:r>
            <a:r>
              <a:rPr lang="en-US" b="0" i="0" u="none" baseline="0" dirty="0" err="1"/>
              <a:t>REDCap</a:t>
            </a:r>
            <a:r>
              <a:rPr lang="en-US" b="0" i="0" u="none" baseline="0" dirty="0"/>
              <a:t> exports a bit tedious. </a:t>
            </a:r>
          </a:p>
          <a:p>
            <a:pPr marL="0" indent="0" defTabSz="912937">
              <a:buClrTx/>
              <a:buSzTx/>
              <a:buNone/>
              <a:defRPr/>
            </a:pPr>
            <a:endParaRPr lang="en-US" b="0" i="0" u="none" baseline="0" dirty="0"/>
          </a:p>
          <a:p>
            <a:r>
              <a:rPr lang="en-US" b="1" u="sng" dirty="0"/>
              <a:t>CLICK</a:t>
            </a:r>
          </a:p>
        </p:txBody>
      </p:sp>
      <p:sp>
        <p:nvSpPr>
          <p:cNvPr id="4" name="Slide Number Placeholder 3"/>
          <p:cNvSpPr>
            <a:spLocks noGrp="1"/>
          </p:cNvSpPr>
          <p:nvPr>
            <p:ph type="sldNum" sz="quarter" idx="5"/>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790584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Timika</a:t>
            </a:r>
            <a:endParaRPr lang="en-US" baseline="0" dirty="0"/>
          </a:p>
          <a:p>
            <a:endParaRPr lang="en-US" baseline="0" dirty="0"/>
          </a:p>
          <a:p>
            <a:r>
              <a:rPr lang="en-US" baseline="0" dirty="0"/>
              <a:t>The pros include: </a:t>
            </a:r>
          </a:p>
          <a:p>
            <a:r>
              <a:rPr lang="en-US" baseline="0" dirty="0"/>
              <a:t>Web-based </a:t>
            </a:r>
            <a:r>
              <a:rPr lang="en-US" baseline="0" dirty="0">
                <a:sym typeface="Wingdings" panose="05000000000000000000" pitchFamily="2" charset="2"/>
              </a:rPr>
              <a:t> can disseminate surveys via mobile devices</a:t>
            </a:r>
          </a:p>
          <a:p>
            <a:endParaRPr lang="en-US" baseline="0" dirty="0"/>
          </a:p>
          <a:p>
            <a:r>
              <a:rPr lang="en-US" baseline="0" dirty="0"/>
              <a:t>Customizable </a:t>
            </a:r>
            <a:r>
              <a:rPr lang="en-US" baseline="0" dirty="0">
                <a:sym typeface="Wingdings" panose="05000000000000000000" pitchFamily="2" charset="2"/>
              </a:rPr>
              <a:t> could also be a con because there are no templates to use, must build all forms and instruments from scratch </a:t>
            </a:r>
            <a:endParaRPr lang="en-US" baseline="0" dirty="0"/>
          </a:p>
          <a:p>
            <a:endParaRPr lang="en-US" baseline="0" dirty="0"/>
          </a:p>
          <a:p>
            <a:r>
              <a:rPr lang="en-US" baseline="0" dirty="0"/>
              <a:t>The cons include: </a:t>
            </a:r>
          </a:p>
          <a:p>
            <a:r>
              <a:rPr lang="en-US" baseline="0" dirty="0"/>
              <a:t>Limited Technical Support </a:t>
            </a:r>
            <a:endParaRPr lang="en-US" dirty="0"/>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434645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71081" y="8830312"/>
            <a:ext cx="3037735" cy="464503"/>
          </a:xfrm>
          <a:prstGeom prst="rect">
            <a:avLst/>
          </a:prstGeom>
        </p:spPr>
        <p:txBody>
          <a:bodyPr lIns="91294" tIns="45647" rIns="91294" bIns="45647"/>
          <a:lstStyle/>
          <a:p>
            <a:fld id="{51F10EDB-071A-4383-92CC-D49242F8E8B8}"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044885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39850657a_0_5: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439850657a_0_5:notes"/>
          <p:cNvSpPr txBox="1">
            <a:spLocks noGrp="1"/>
          </p:cNvSpPr>
          <p:nvPr>
            <p:ph type="body" idx="1"/>
          </p:nvPr>
        </p:nvSpPr>
        <p:spPr>
          <a:xfrm>
            <a:off x="701040" y="4415790"/>
            <a:ext cx="5608200" cy="4183500"/>
          </a:xfrm>
          <a:prstGeom prst="rect">
            <a:avLst/>
          </a:prstGeom>
          <a:noFill/>
          <a:ln>
            <a:noFill/>
          </a:ln>
        </p:spPr>
        <p:txBody>
          <a:bodyPr spcFirstLastPara="1" wrap="square" lIns="93125" tIns="93125" rIns="93125" bIns="931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39850657a_0_24: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g439850657a_0_24:notes"/>
          <p:cNvSpPr txBox="1">
            <a:spLocks noGrp="1"/>
          </p:cNvSpPr>
          <p:nvPr>
            <p:ph type="body" idx="1"/>
          </p:nvPr>
        </p:nvSpPr>
        <p:spPr>
          <a:xfrm>
            <a:off x="701040" y="4415790"/>
            <a:ext cx="5608200" cy="4183500"/>
          </a:xfrm>
          <a:prstGeom prst="rect">
            <a:avLst/>
          </a:prstGeom>
          <a:noFill/>
          <a:ln>
            <a:noFill/>
          </a:ln>
        </p:spPr>
        <p:txBody>
          <a:bodyPr spcFirstLastPara="1" wrap="square" lIns="93125" tIns="93125" rIns="93125" bIns="93125" anchor="t" anchorCtr="0">
            <a:noAutofit/>
          </a:bodyPr>
          <a:lstStyle/>
          <a:p>
            <a:pPr marL="342900" lvl="0" indent="-254000" algn="l" rtl="0">
              <a:spcBef>
                <a:spcPts val="0"/>
              </a:spcBef>
              <a:spcAft>
                <a:spcPts val="0"/>
              </a:spcAft>
              <a:buClr>
                <a:srgbClr val="1755A5"/>
              </a:buClr>
              <a:buSzPts val="1000"/>
              <a:buFont typeface="Calibri"/>
              <a:buChar char="●"/>
            </a:pPr>
            <a:r>
              <a:rPr lang="en-US" sz="1000">
                <a:latin typeface="Calibri"/>
                <a:ea typeface="Calibri"/>
                <a:cs typeface="Calibri"/>
                <a:sym typeface="Calibri"/>
              </a:rPr>
              <a:t>Resources needed</a:t>
            </a:r>
            <a:br>
              <a:rPr lang="en-US" sz="1000">
                <a:latin typeface="Calibri"/>
                <a:ea typeface="Calibri"/>
                <a:cs typeface="Calibri"/>
                <a:sym typeface="Calibri"/>
              </a:rPr>
            </a:br>
            <a:r>
              <a:rPr lang="en-US" sz="1000">
                <a:latin typeface="Calibri"/>
                <a:ea typeface="Calibri"/>
                <a:cs typeface="Calibri"/>
                <a:sym typeface="Calibri"/>
              </a:rPr>
              <a:t>Cost (estimate/range, if possible)</a:t>
            </a:r>
            <a:br>
              <a:rPr lang="en-US" sz="1000">
                <a:latin typeface="Calibri"/>
                <a:ea typeface="Calibri"/>
                <a:cs typeface="Calibri"/>
                <a:sym typeface="Calibri"/>
              </a:rPr>
            </a:br>
            <a:r>
              <a:rPr lang="en-US" sz="1000">
                <a:latin typeface="Calibri"/>
                <a:ea typeface="Calibri"/>
                <a:cs typeface="Calibri"/>
                <a:sym typeface="Calibri"/>
              </a:rPr>
              <a:t>Time commitment / staff resources to start-up and management</a:t>
            </a:r>
            <a:br>
              <a:rPr lang="en-US" sz="1000">
                <a:latin typeface="Calibri"/>
                <a:ea typeface="Calibri"/>
                <a:cs typeface="Calibri"/>
                <a:sym typeface="Calibri"/>
              </a:rPr>
            </a:br>
            <a:r>
              <a:rPr lang="en-US" sz="1000">
                <a:latin typeface="Calibri"/>
                <a:ea typeface="Calibri"/>
                <a:cs typeface="Calibri"/>
                <a:sym typeface="Calibri"/>
              </a:rPr>
              <a:t>Staff use/training</a:t>
            </a:r>
            <a:endParaRPr sz="100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00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39850657a_0_29: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439850657a_0_29:notes"/>
          <p:cNvSpPr txBox="1">
            <a:spLocks noGrp="1"/>
          </p:cNvSpPr>
          <p:nvPr>
            <p:ph type="body" idx="1"/>
          </p:nvPr>
        </p:nvSpPr>
        <p:spPr>
          <a:xfrm>
            <a:off x="701040" y="4415790"/>
            <a:ext cx="5608200" cy="4183500"/>
          </a:xfrm>
          <a:prstGeom prst="rect">
            <a:avLst/>
          </a:prstGeom>
          <a:noFill/>
          <a:ln>
            <a:noFill/>
          </a:ln>
        </p:spPr>
        <p:txBody>
          <a:bodyPr spcFirstLastPara="1" wrap="square" lIns="93125" tIns="93125" rIns="93125" bIns="931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39850657a_0_34: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439850657a_0_34:notes"/>
          <p:cNvSpPr txBox="1">
            <a:spLocks noGrp="1"/>
          </p:cNvSpPr>
          <p:nvPr>
            <p:ph type="body" idx="1"/>
          </p:nvPr>
        </p:nvSpPr>
        <p:spPr>
          <a:xfrm>
            <a:off x="701040" y="4415790"/>
            <a:ext cx="5608200" cy="4183500"/>
          </a:xfrm>
          <a:prstGeom prst="rect">
            <a:avLst/>
          </a:prstGeom>
          <a:noFill/>
          <a:ln>
            <a:noFill/>
          </a:ln>
        </p:spPr>
        <p:txBody>
          <a:bodyPr spcFirstLastPara="1" wrap="square" lIns="93125" tIns="93125" rIns="93125" bIns="931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502a80142_3_0: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502a80142_3_0:notes"/>
          <p:cNvSpPr txBox="1">
            <a:spLocks noGrp="1"/>
          </p:cNvSpPr>
          <p:nvPr>
            <p:ph type="body" idx="1"/>
          </p:nvPr>
        </p:nvSpPr>
        <p:spPr>
          <a:xfrm>
            <a:off x="701040" y="4415790"/>
            <a:ext cx="5608200" cy="4183500"/>
          </a:xfrm>
          <a:prstGeom prst="rect">
            <a:avLst/>
          </a:prstGeom>
        </p:spPr>
        <p:txBody>
          <a:bodyPr spcFirstLastPara="1" wrap="square" lIns="88125" tIns="88125" rIns="88125" bIns="881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39850657a_0_39: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439850657a_0_39:notes"/>
          <p:cNvSpPr txBox="1">
            <a:spLocks noGrp="1"/>
          </p:cNvSpPr>
          <p:nvPr>
            <p:ph type="body" idx="1"/>
          </p:nvPr>
        </p:nvSpPr>
        <p:spPr>
          <a:xfrm>
            <a:off x="701040" y="4415790"/>
            <a:ext cx="5608200" cy="4183500"/>
          </a:xfrm>
          <a:prstGeom prst="rect">
            <a:avLst/>
          </a:prstGeom>
          <a:noFill/>
          <a:ln>
            <a:noFill/>
          </a:ln>
        </p:spPr>
        <p:txBody>
          <a:bodyPr spcFirstLastPara="1" wrap="square" lIns="88125" tIns="88125" rIns="88125" bIns="88125" anchor="t" anchorCtr="0">
            <a:noAutofit/>
          </a:bodyPr>
          <a:lstStyle/>
          <a:p>
            <a:pPr marL="153018"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16:notes"/>
          <p:cNvSpPr txBox="1">
            <a:spLocks noGrp="1"/>
          </p:cNvSpPr>
          <p:nvPr>
            <p:ph type="body" idx="1"/>
          </p:nvPr>
        </p:nvSpPr>
        <p:spPr>
          <a:xfrm>
            <a:off x="701040" y="4415790"/>
            <a:ext cx="5608263" cy="4183438"/>
          </a:xfrm>
          <a:prstGeom prst="rect">
            <a:avLst/>
          </a:prstGeom>
          <a:noFill/>
          <a:ln>
            <a:noFill/>
          </a:ln>
        </p:spPr>
        <p:txBody>
          <a:bodyPr spcFirstLastPara="1" wrap="square" lIns="93125" tIns="93125" rIns="93125" bIns="931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b="1">
                <a:solidFill>
                  <a:srgbClr val="222222"/>
                </a:solidFill>
                <a:highlight>
                  <a:srgbClr val="FFFFFF"/>
                </a:highlight>
              </a:rPr>
              <a:t>Lisa Bain</a:t>
            </a:r>
            <a:r>
              <a:rPr lang="en-US">
                <a:solidFill>
                  <a:srgbClr val="222222"/>
                </a:solidFill>
                <a:highlight>
                  <a:srgbClr val="FFFFFF"/>
                </a:highlight>
              </a:rPr>
              <a:t> is the Deputy Director for PCI’s US &amp; Border Programs, and serves as the Program Manager for California Border Healthy Start. Lisa holds a Master’s Degree in Public Health from UCLA and a BA in International Politics from UC Santa Cruz.  Her experience includes work as an HIV focused Peace Corps volunteer  in South Africa, work with diverse population for reproductive health, CHW training, and chronic disease prevention, and training as a childbirth educator, Community Emergency Response Team (CERT) member, Certified Enrollment Counselor for Covered California, and Parents as Teacher (PAT) and Healthy Families America (HFA) home visitor &amp; supervisor trainings.</a:t>
            </a:r>
            <a:endParaRPr>
              <a:solidFill>
                <a:srgbClr val="1F497D"/>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a:solidFill>
                <a:srgbClr val="1F497D"/>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US">
                <a:solidFill>
                  <a:srgbClr val="1F497D"/>
                </a:solidFill>
                <a:highlight>
                  <a:srgbClr val="FFFFFF"/>
                </a:highlight>
                <a:latin typeface="Calibri"/>
                <a:ea typeface="Calibri"/>
                <a:cs typeface="Calibri"/>
                <a:sym typeface="Calibri"/>
              </a:rPr>
              <a:t>James A. Counts has worked as Social Service Manager for San Antonio Healthy Start program since Nov 2014.  Married for 26 years to Tanya Counts, who has a Master’s Degree in Non-Profit Management, James has a Master’s degree in Conflict resolution.  He has two kids; a 22 year old daughter, Aisha Counts, who has degrees in Business and Pre-Law, and a 20 year son, Jakobi Counts, who will graduate Spring 2019 in Business Finance. </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26:notes"/>
          <p:cNvSpPr txBox="1">
            <a:spLocks noGrp="1"/>
          </p:cNvSpPr>
          <p:nvPr>
            <p:ph type="body" idx="1"/>
          </p:nvPr>
        </p:nvSpPr>
        <p:spPr>
          <a:xfrm>
            <a:off x="701040" y="4415790"/>
            <a:ext cx="5608263" cy="4183438"/>
          </a:xfrm>
          <a:prstGeom prst="rect">
            <a:avLst/>
          </a:prstGeom>
          <a:noFill/>
          <a:ln>
            <a:noFill/>
          </a:ln>
        </p:spPr>
        <p:txBody>
          <a:bodyPr spcFirstLastPara="1" wrap="square" lIns="88125" tIns="88125" rIns="88125" bIns="88125" anchor="t" anchorCtr="0">
            <a:noAutofit/>
          </a:bodyPr>
          <a:lstStyle/>
          <a:p>
            <a:pPr marL="165100" lvl="0" indent="0" algn="l" rtl="0">
              <a:spcBef>
                <a:spcPts val="0"/>
              </a:spcBef>
              <a:spcAft>
                <a:spcPts val="0"/>
              </a:spcAft>
              <a:buSzPts val="10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 name="Google Shape;44;p3:notes"/>
          <p:cNvSpPr txBox="1">
            <a:spLocks noGrp="1"/>
          </p:cNvSpPr>
          <p:nvPr>
            <p:ph type="body" idx="1"/>
          </p:nvPr>
        </p:nvSpPr>
        <p:spPr>
          <a:xfrm>
            <a:off x="701040" y="4415790"/>
            <a:ext cx="5608320" cy="4183380"/>
          </a:xfrm>
          <a:prstGeom prst="rect">
            <a:avLst/>
          </a:prstGeom>
          <a:noFill/>
          <a:ln>
            <a:noFill/>
          </a:ln>
        </p:spPr>
        <p:txBody>
          <a:bodyPr spcFirstLastPara="1" wrap="square" lIns="93125" tIns="93125" rIns="93125" bIns="931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7: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7:notes"/>
          <p:cNvSpPr txBox="1">
            <a:spLocks noGrp="1"/>
          </p:cNvSpPr>
          <p:nvPr>
            <p:ph type="body" idx="1"/>
          </p:nvPr>
        </p:nvSpPr>
        <p:spPr>
          <a:xfrm>
            <a:off x="701040" y="4415790"/>
            <a:ext cx="5608320" cy="4183380"/>
          </a:xfrm>
          <a:prstGeom prst="rect">
            <a:avLst/>
          </a:prstGeom>
          <a:noFill/>
          <a:ln>
            <a:noFill/>
          </a:ln>
        </p:spPr>
        <p:txBody>
          <a:bodyPr spcFirstLastPara="1" wrap="square" lIns="93125" tIns="93125" rIns="93125" bIns="931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8: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8:notes"/>
          <p:cNvSpPr txBox="1">
            <a:spLocks noGrp="1"/>
          </p:cNvSpPr>
          <p:nvPr>
            <p:ph type="body" idx="1"/>
          </p:nvPr>
        </p:nvSpPr>
        <p:spPr>
          <a:xfrm>
            <a:off x="701040" y="4415790"/>
            <a:ext cx="5608320" cy="4183380"/>
          </a:xfrm>
          <a:prstGeom prst="rect">
            <a:avLst/>
          </a:prstGeom>
          <a:noFill/>
          <a:ln>
            <a:noFill/>
          </a:ln>
        </p:spPr>
        <p:txBody>
          <a:bodyPr spcFirstLastPara="1" wrap="square" lIns="93125" tIns="93125" rIns="93125" bIns="93125" anchor="t" anchorCtr="0">
            <a:noAutofit/>
          </a:bodyPr>
          <a:lstStyle/>
          <a:p>
            <a:pPr marL="457200" marR="0" lvl="0" indent="-298450" algn="l" rtl="0">
              <a:lnSpc>
                <a:spcPct val="115000"/>
              </a:lnSpc>
              <a:spcBef>
                <a:spcPts val="0"/>
              </a:spcBef>
              <a:spcAft>
                <a:spcPts val="0"/>
              </a:spcAft>
              <a:buClr>
                <a:schemeClr val="dk1"/>
              </a:buClr>
              <a:buSzPts val="1100"/>
              <a:buFont typeface="Arial"/>
              <a:buChar char="●"/>
            </a:pPr>
            <a:r>
              <a:rPr lang="en-US"/>
              <a:t>Intended to be an interim solution</a:t>
            </a:r>
            <a:endParaRPr/>
          </a:p>
          <a:p>
            <a:pPr marL="457200" marR="0" lvl="0" indent="-298450" algn="l" rtl="0">
              <a:lnSpc>
                <a:spcPct val="115000"/>
              </a:lnSpc>
              <a:spcBef>
                <a:spcPts val="0"/>
              </a:spcBef>
              <a:spcAft>
                <a:spcPts val="0"/>
              </a:spcAft>
              <a:buSzPts val="1100"/>
              <a:buChar char="●"/>
            </a:pPr>
            <a:r>
              <a:rPr lang="en-US"/>
              <a:t>Opportunity to write different system into new grant application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39850657a_0_9: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g439850657a_0_9:notes"/>
          <p:cNvSpPr txBox="1">
            <a:spLocks noGrp="1"/>
          </p:cNvSpPr>
          <p:nvPr>
            <p:ph type="body" idx="1"/>
          </p:nvPr>
        </p:nvSpPr>
        <p:spPr>
          <a:xfrm>
            <a:off x="701040" y="4415790"/>
            <a:ext cx="5608200" cy="4183500"/>
          </a:xfrm>
          <a:prstGeom prst="rect">
            <a:avLst/>
          </a:prstGeom>
          <a:noFill/>
          <a:ln>
            <a:noFill/>
          </a:ln>
        </p:spPr>
        <p:txBody>
          <a:bodyPr spcFirstLastPara="1" wrap="square" lIns="93125" tIns="93125" rIns="93125" bIns="931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2: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12:notes"/>
          <p:cNvSpPr txBox="1">
            <a:spLocks noGrp="1"/>
          </p:cNvSpPr>
          <p:nvPr>
            <p:ph type="body" idx="1"/>
          </p:nvPr>
        </p:nvSpPr>
        <p:spPr>
          <a:xfrm>
            <a:off x="701040" y="4415790"/>
            <a:ext cx="5608320" cy="4183380"/>
          </a:xfrm>
          <a:prstGeom prst="rect">
            <a:avLst/>
          </a:prstGeom>
          <a:noFill/>
          <a:ln>
            <a:noFill/>
          </a:ln>
        </p:spPr>
        <p:txBody>
          <a:bodyPr spcFirstLastPara="1" wrap="square" lIns="93125" tIns="93125" rIns="93125" bIns="93125"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rgbClr val="19ADDF"/>
        </a:solidFill>
        <a:effectLst/>
      </p:bgPr>
    </p:bg>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34925" y="5392737"/>
            <a:ext cx="2328900" cy="1298400"/>
          </a:xfrm>
          <a:prstGeom prst="rect">
            <a:avLst/>
          </a:prstGeom>
          <a:noFill/>
          <a:ln>
            <a:noFill/>
          </a:ln>
        </p:spPr>
      </p:pic>
      <p:sp>
        <p:nvSpPr>
          <p:cNvPr id="14" name="Google Shape;14;p2"/>
          <p:cNvSpPr/>
          <p:nvPr/>
        </p:nvSpPr>
        <p:spPr>
          <a:xfrm rot="10800000">
            <a:off x="6488" y="163"/>
            <a:ext cx="9151800" cy="182400"/>
          </a:xfrm>
          <a:prstGeom prst="rect">
            <a:avLst/>
          </a:prstGeom>
          <a:gradFill>
            <a:gsLst>
              <a:gs pos="0">
                <a:srgbClr val="1755A5"/>
              </a:gs>
              <a:gs pos="100000">
                <a:srgbClr val="19ADDF"/>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 name="Google Shape;15;p2"/>
          <p:cNvSpPr/>
          <p:nvPr/>
        </p:nvSpPr>
        <p:spPr>
          <a:xfrm rot="10800000">
            <a:off x="-10975" y="6693063"/>
            <a:ext cx="9151800" cy="182400"/>
          </a:xfrm>
          <a:prstGeom prst="rect">
            <a:avLst/>
          </a:prstGeom>
          <a:gradFill>
            <a:gsLst>
              <a:gs pos="0">
                <a:srgbClr val="1755A5"/>
              </a:gs>
              <a:gs pos="100000">
                <a:srgbClr val="19ADDF"/>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6" name="Google Shape;16;p2"/>
          <p:cNvPicPr preferRelativeResize="0"/>
          <p:nvPr/>
        </p:nvPicPr>
        <p:blipFill rotWithShape="1">
          <a:blip r:embed="rId3">
            <a:alphaModFix/>
          </a:blip>
          <a:srcRect/>
          <a:stretch/>
        </p:blipFill>
        <p:spPr>
          <a:xfrm>
            <a:off x="0" y="1752600"/>
            <a:ext cx="9144000" cy="2325600"/>
          </a:xfrm>
          <a:prstGeom prst="rect">
            <a:avLst/>
          </a:prstGeom>
          <a:noFill/>
          <a:ln>
            <a:noFill/>
          </a:ln>
        </p:spPr>
      </p:pic>
      <p:sp>
        <p:nvSpPr>
          <p:cNvPr id="17" name="Google Shape;17;p2"/>
          <p:cNvSpPr txBox="1">
            <a:spLocks noGrp="1"/>
          </p:cNvSpPr>
          <p:nvPr>
            <p:ph type="ctrTitle"/>
          </p:nvPr>
        </p:nvSpPr>
        <p:spPr>
          <a:xfrm>
            <a:off x="63387" y="304800"/>
            <a:ext cx="8699700" cy="1470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1755A5"/>
              </a:buClr>
              <a:buSzPts val="4000"/>
              <a:buFont typeface="Source Sans Pro"/>
              <a:buNone/>
              <a:defRPr sz="4000" b="0" i="0" u="none" strike="noStrike" cap="none">
                <a:solidFill>
                  <a:srgbClr val="1755A5"/>
                </a:solidFill>
                <a:latin typeface="Source Sans Pro"/>
                <a:ea typeface="Source Sans Pro"/>
                <a:cs typeface="Source Sans Pro"/>
                <a:sym typeface="Source Sans Pro"/>
              </a:defRPr>
            </a:lvl1pPr>
            <a:lvl2pPr marR="0" lvl="1" algn="ctr" rtl="0">
              <a:lnSpc>
                <a:spcPct val="10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2pPr>
            <a:lvl3pPr marR="0" lvl="2" algn="ctr" rtl="0">
              <a:lnSpc>
                <a:spcPct val="10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3pPr>
            <a:lvl4pPr marR="0" lvl="3" algn="ctr" rtl="0">
              <a:lnSpc>
                <a:spcPct val="10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4pPr>
            <a:lvl5pPr marR="0" lvl="4" algn="ctr" rtl="0">
              <a:lnSpc>
                <a:spcPct val="10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5pPr>
            <a:lvl6pPr marR="0" lvl="5" algn="ctr" rtl="0">
              <a:lnSpc>
                <a:spcPct val="10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dk1"/>
              </a:buClr>
              <a:buSzPts val="4000"/>
              <a:buFont typeface="Source Sans Pro"/>
              <a:buNone/>
              <a:defRPr sz="4000" b="0" i="0" u="none" strike="noStrike" cap="none">
                <a:solidFill>
                  <a:schemeClr val="dk1"/>
                </a:solidFill>
                <a:latin typeface="Source Sans Pro"/>
                <a:ea typeface="Source Sans Pro"/>
                <a:cs typeface="Source Sans Pro"/>
                <a:sym typeface="Source Sans Pro"/>
              </a:defRPr>
            </a:lvl9pPr>
          </a:lstStyle>
          <a:p>
            <a:endParaRPr/>
          </a:p>
        </p:txBody>
      </p:sp>
      <p:sp>
        <p:nvSpPr>
          <p:cNvPr id="18" name="Google Shape;18;p2"/>
          <p:cNvSpPr txBox="1">
            <a:spLocks noGrp="1"/>
          </p:cNvSpPr>
          <p:nvPr>
            <p:ph type="subTitle" idx="1"/>
          </p:nvPr>
        </p:nvSpPr>
        <p:spPr>
          <a:xfrm>
            <a:off x="3276600" y="4114800"/>
            <a:ext cx="5715000" cy="1260300"/>
          </a:xfrm>
          <a:prstGeom prst="rect">
            <a:avLst/>
          </a:prstGeom>
          <a:noFill/>
          <a:ln>
            <a:noFill/>
          </a:ln>
        </p:spPr>
        <p:txBody>
          <a:bodyPr spcFirstLastPara="1" wrap="square" lIns="91425" tIns="91425" rIns="91425" bIns="91425" anchor="ctr" anchorCtr="0"/>
          <a:lstStyle>
            <a:lvl1pPr marR="0" lvl="0" algn="r" rtl="0">
              <a:lnSpc>
                <a:spcPct val="100000"/>
              </a:lnSpc>
              <a:spcBef>
                <a:spcPts val="640"/>
              </a:spcBef>
              <a:spcAft>
                <a:spcPts val="0"/>
              </a:spcAft>
              <a:buClr>
                <a:schemeClr val="lt1"/>
              </a:buClr>
              <a:buSzPts val="3200"/>
              <a:buFont typeface="Arial"/>
              <a:buNone/>
              <a:defRPr sz="3200" b="1" i="0" u="none" strike="noStrike" cap="none">
                <a:solidFill>
                  <a:schemeClr val="lt1"/>
                </a:solidFill>
                <a:latin typeface="Source Sans Pro"/>
                <a:ea typeface="Source Sans Pro"/>
                <a:cs typeface="Source Sans Pro"/>
                <a:sym typeface="Source Sans Pro"/>
              </a:defRPr>
            </a:lvl1pPr>
            <a:lvl2pPr marR="0" lvl="1" algn="ctr" rtl="0">
              <a:lnSpc>
                <a:spcPct val="100000"/>
              </a:lnSpc>
              <a:spcBef>
                <a:spcPts val="800"/>
              </a:spcBef>
              <a:spcAft>
                <a:spcPts val="0"/>
              </a:spcAft>
              <a:buClr>
                <a:srgbClr val="1755A5"/>
              </a:buClr>
              <a:buSzPts val="3000"/>
              <a:buFont typeface="Noto Sans Symbols"/>
              <a:buNone/>
              <a:defRPr sz="3000" b="0" i="0" u="none" strike="noStrike" cap="none">
                <a:solidFill>
                  <a:schemeClr val="lt1"/>
                </a:solidFill>
                <a:latin typeface="Source Sans Pro"/>
                <a:ea typeface="Source Sans Pro"/>
                <a:cs typeface="Source Sans Pro"/>
                <a:sym typeface="Source Sans Pro"/>
              </a:defRPr>
            </a:lvl2pPr>
            <a:lvl3pPr marR="0" lvl="2" algn="ctr" rtl="0">
              <a:lnSpc>
                <a:spcPct val="100000"/>
              </a:lnSpc>
              <a:spcBef>
                <a:spcPts val="800"/>
              </a:spcBef>
              <a:spcAft>
                <a:spcPts val="0"/>
              </a:spcAft>
              <a:buClr>
                <a:srgbClr val="1755A5"/>
              </a:buClr>
              <a:buSzPts val="3000"/>
              <a:buFont typeface="Arial"/>
              <a:buNone/>
              <a:defRPr sz="3000" b="0" i="0" u="none" strike="noStrike" cap="none">
                <a:solidFill>
                  <a:schemeClr val="lt1"/>
                </a:solidFill>
                <a:latin typeface="Source Sans Pro"/>
                <a:ea typeface="Source Sans Pro"/>
                <a:cs typeface="Source Sans Pro"/>
                <a:sym typeface="Source Sans Pro"/>
              </a:defRPr>
            </a:lvl3pPr>
            <a:lvl4pPr marR="0" lvl="3" algn="ctr" rtl="0">
              <a:lnSpc>
                <a:spcPct val="100000"/>
              </a:lnSpc>
              <a:spcBef>
                <a:spcPts val="800"/>
              </a:spcBef>
              <a:spcAft>
                <a:spcPts val="0"/>
              </a:spcAft>
              <a:buClr>
                <a:srgbClr val="1755A5"/>
              </a:buClr>
              <a:buSzPts val="3000"/>
              <a:buFont typeface="Arial"/>
              <a:buNone/>
              <a:defRPr sz="3000" b="0" i="0" u="none" strike="noStrike" cap="none">
                <a:solidFill>
                  <a:schemeClr val="lt1"/>
                </a:solidFill>
                <a:latin typeface="Source Sans Pro"/>
                <a:ea typeface="Source Sans Pro"/>
                <a:cs typeface="Source Sans Pro"/>
                <a:sym typeface="Source Sans Pro"/>
              </a:defRPr>
            </a:lvl4pPr>
            <a:lvl5pPr marR="0" lvl="4" algn="ctr" rtl="0">
              <a:lnSpc>
                <a:spcPct val="100000"/>
              </a:lnSpc>
              <a:spcBef>
                <a:spcPts val="800"/>
              </a:spcBef>
              <a:spcAft>
                <a:spcPts val="0"/>
              </a:spcAft>
              <a:buClr>
                <a:srgbClr val="1755A5"/>
              </a:buClr>
              <a:buSzPts val="3000"/>
              <a:buFont typeface="Arial"/>
              <a:buNone/>
              <a:defRPr sz="3000" b="0" i="0" u="none" strike="noStrike" cap="none">
                <a:solidFill>
                  <a:schemeClr val="lt1"/>
                </a:solidFill>
                <a:latin typeface="Source Sans Pro"/>
                <a:ea typeface="Source Sans Pro"/>
                <a:cs typeface="Source Sans Pro"/>
                <a:sym typeface="Source Sans Pro"/>
              </a:defRPr>
            </a:lvl5pPr>
            <a:lvl6pPr marR="0" lvl="5" algn="ctr" rtl="0">
              <a:lnSpc>
                <a:spcPct val="100000"/>
              </a:lnSpc>
              <a:spcBef>
                <a:spcPts val="8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6pPr>
            <a:lvl7pPr marR="0" lvl="6" algn="ct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7pPr>
            <a:lvl8pPr marR="0" lvl="7" algn="ct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8pPr>
            <a:lvl9pPr marR="0" lvl="8" algn="ct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22CC021-EB0E-B644-9492-3A98D7C811E6}"/>
              </a:ext>
            </a:extLst>
          </p:cNvPr>
          <p:cNvSpPr>
            <a:spLocks noGrp="1"/>
          </p:cNvSpPr>
          <p:nvPr>
            <p:ph type="sldNum" sz="quarter" idx="12"/>
          </p:nvPr>
        </p:nvSpPr>
        <p:spPr>
          <a:xfrm>
            <a:off x="6705600" y="6356350"/>
            <a:ext cx="2057400" cy="365125"/>
          </a:xfrm>
        </p:spPr>
        <p:txBody>
          <a:bodyPr/>
          <a:lstStyle>
            <a:lvl1pPr>
              <a:defRPr sz="1100">
                <a:latin typeface="Arial" panose="020B0604020202020204" pitchFamily="34" charset="0"/>
                <a:cs typeface="Arial" panose="020B0604020202020204" pitchFamily="34" charset="0"/>
              </a:defRPr>
            </a:lvl1pPr>
          </a:lstStyle>
          <a:p>
            <a:fld id="{7260C5D9-FBED-4113-8255-3140159C7AE2}" type="slidenum">
              <a:rPr lang="en-US" smtClean="0">
                <a:solidFill>
                  <a:prstClr val="black">
                    <a:tint val="75000"/>
                  </a:prstClr>
                </a:solidFill>
              </a:rPr>
              <a:pPr/>
              <a:t>‹#›</a:t>
            </a:fld>
            <a:endParaRPr lang="en-US" dirty="0">
              <a:solidFill>
                <a:prstClr val="black">
                  <a:tint val="75000"/>
                </a:prstClr>
              </a:solidFill>
            </a:endParaRPr>
          </a:p>
        </p:txBody>
      </p:sp>
      <p:sp>
        <p:nvSpPr>
          <p:cNvPr id="4" name="Title 1"/>
          <p:cNvSpPr>
            <a:spLocks noGrp="1"/>
          </p:cNvSpPr>
          <p:nvPr>
            <p:ph type="title"/>
          </p:nvPr>
        </p:nvSpPr>
        <p:spPr>
          <a:xfrm>
            <a:off x="628650" y="228600"/>
            <a:ext cx="7886700" cy="549275"/>
          </a:xfrm>
        </p:spPr>
        <p:txBody>
          <a:bodyPr>
            <a:normAutofit/>
          </a:bodyPr>
          <a:lstStyle>
            <a:lvl1pPr>
              <a:defRPr sz="3000" b="1">
                <a:solidFill>
                  <a:schemeClr val="bg1"/>
                </a:solidFill>
                <a:effectLst/>
                <a:latin typeface="+mn-lt"/>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9861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187CACC-B0F7-6B4D-895A-8DDA7D7A533A}"/>
              </a:ext>
            </a:extLst>
          </p:cNvPr>
          <p:cNvSpPr>
            <a:spLocks noGrp="1"/>
          </p:cNvSpPr>
          <p:nvPr>
            <p:ph type="sldNum" sz="quarter" idx="12"/>
          </p:nvPr>
        </p:nvSpPr>
        <p:spPr>
          <a:xfrm>
            <a:off x="6705600" y="6356350"/>
            <a:ext cx="2057400" cy="365125"/>
          </a:xfrm>
        </p:spPr>
        <p:txBody>
          <a:bodyPr/>
          <a:lstStyle>
            <a:lvl1pPr>
              <a:defRPr sz="1100">
                <a:latin typeface="Arial" panose="020B0604020202020204" pitchFamily="34" charset="0"/>
                <a:cs typeface="Arial" panose="020B0604020202020204" pitchFamily="34" charset="0"/>
              </a:defRPr>
            </a:lvl1pPr>
          </a:lstStyle>
          <a:p>
            <a:fld id="{7260C5D9-FBED-4113-8255-3140159C7AE2}"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628650" y="1066800"/>
            <a:ext cx="3790950" cy="4114800"/>
          </a:xfrm>
          <a:prstGeom prst="rect">
            <a:avLst/>
          </a:prstGeom>
        </p:spPr>
        <p:txBody>
          <a:bodyPr/>
          <a:lstStyle>
            <a:lvl1pPr>
              <a:defRPr sz="2400">
                <a:latin typeface="+mn-lt"/>
                <a:ea typeface="Arial" charset="0"/>
                <a:cs typeface="Arial" charset="0"/>
              </a:defRPr>
            </a:lvl1pPr>
            <a:lvl2pPr marL="800100" indent="-3429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00200" indent="-22860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3"/>
          <p:cNvSpPr>
            <a:spLocks noGrp="1"/>
          </p:cNvSpPr>
          <p:nvPr>
            <p:ph sz="half" idx="2"/>
          </p:nvPr>
        </p:nvSpPr>
        <p:spPr>
          <a:xfrm>
            <a:off x="4743450" y="1066800"/>
            <a:ext cx="3771900" cy="4114800"/>
          </a:xfrm>
          <a:prstGeom prst="rect">
            <a:avLst/>
          </a:prstGeom>
        </p:spPr>
        <p:txBody>
          <a:bodyPr/>
          <a:lstStyle>
            <a:lvl1pPr>
              <a:defRPr sz="2400">
                <a:latin typeface="+mn-lt"/>
                <a:ea typeface="Arial" charset="0"/>
                <a:cs typeface="Arial" charset="0"/>
              </a:defRPr>
            </a:lvl1pPr>
            <a:lvl2pPr marL="685800" indent="-2286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57350" indent="-28575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hasCustomPrompt="1"/>
          </p:nvPr>
        </p:nvSpPr>
        <p:spPr>
          <a:xfrm>
            <a:off x="628650" y="228600"/>
            <a:ext cx="7886700" cy="549275"/>
          </a:xfrm>
        </p:spPr>
        <p:txBody>
          <a:bodyPr>
            <a:normAutofit/>
          </a:bodyPr>
          <a:lstStyle>
            <a:lvl1pPr>
              <a:defRPr sz="3000" b="1">
                <a:solidFill>
                  <a:schemeClr val="bg1"/>
                </a:solidFill>
                <a:effectLst/>
                <a:latin typeface="+mn-lt"/>
                <a:cs typeface="Helvetica" panose="020B0604020202020204" pitchFamily="34" charset="0"/>
              </a:defRPr>
            </a:lvl1pPr>
          </a:lstStyle>
          <a:p>
            <a:r>
              <a:rPr lang="en-US" dirty="0"/>
              <a:t>Contact Information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7400" y="4495800"/>
            <a:ext cx="3160923" cy="1676400"/>
          </a:xfrm>
          <a:prstGeom prst="rect">
            <a:avLst/>
          </a:prstGeom>
        </p:spPr>
      </p:pic>
    </p:spTree>
    <p:extLst>
      <p:ext uri="{BB962C8B-B14F-4D97-AF65-F5344CB8AC3E}">
        <p14:creationId xmlns:p14="http://schemas.microsoft.com/office/powerpoint/2010/main" val="3093524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05600" y="6356350"/>
            <a:ext cx="2057400" cy="365125"/>
          </a:xfrm>
        </p:spPr>
        <p:txBody>
          <a:bodyPr/>
          <a:lstStyle>
            <a:lvl1pPr>
              <a:defRPr sz="1100">
                <a:latin typeface="Arial" panose="020B0604020202020204" pitchFamily="34" charset="0"/>
                <a:cs typeface="Arial" panose="020B0604020202020204" pitchFamily="34" charset="0"/>
              </a:defRPr>
            </a:lvl1pPr>
          </a:lstStyle>
          <a:p>
            <a:fld id="{7260C5D9-FBED-4113-8255-3140159C7AE2}" type="slidenum">
              <a:rPr lang="en-US" smtClean="0">
                <a:solidFill>
                  <a:prstClr val="black">
                    <a:tint val="75000"/>
                  </a:prstClr>
                </a:solidFill>
              </a:rPr>
              <a:pPr/>
              <a:t>‹#›</a:t>
            </a:fld>
            <a:endParaRPr lang="en-US" dirty="0">
              <a:solidFill>
                <a:prstClr val="black">
                  <a:tint val="75000"/>
                </a:prstClr>
              </a:solidFill>
            </a:endParaRPr>
          </a:p>
        </p:txBody>
      </p:sp>
      <p:sp>
        <p:nvSpPr>
          <p:cNvPr id="5" name="Title 1"/>
          <p:cNvSpPr>
            <a:spLocks noGrp="1"/>
          </p:cNvSpPr>
          <p:nvPr>
            <p:ph type="title"/>
          </p:nvPr>
        </p:nvSpPr>
        <p:spPr>
          <a:xfrm>
            <a:off x="628650" y="228600"/>
            <a:ext cx="7886700" cy="549275"/>
          </a:xfrm>
        </p:spPr>
        <p:txBody>
          <a:bodyPr>
            <a:normAutofit/>
          </a:bodyPr>
          <a:lstStyle>
            <a:lvl1pPr>
              <a:defRPr sz="3000" b="1">
                <a:solidFill>
                  <a:schemeClr val="bg1"/>
                </a:solidFill>
                <a:effectLst/>
                <a:latin typeface="+mn-lt"/>
                <a:cs typeface="Helvetica" panose="020B0604020202020204" pitchFamily="34" charset="0"/>
              </a:defRPr>
            </a:lvl1pPr>
          </a:lstStyle>
          <a:p>
            <a:r>
              <a:rPr lang="en-US" dirty="0"/>
              <a:t>Click to edit Master title style</a:t>
            </a:r>
          </a:p>
        </p:txBody>
      </p:sp>
      <p:sp>
        <p:nvSpPr>
          <p:cNvPr id="7" name="Content Placeholder 2"/>
          <p:cNvSpPr>
            <a:spLocks noGrp="1"/>
          </p:cNvSpPr>
          <p:nvPr>
            <p:ph idx="1"/>
          </p:nvPr>
        </p:nvSpPr>
        <p:spPr>
          <a:xfrm>
            <a:off x="628650" y="1066800"/>
            <a:ext cx="7886700" cy="4275138"/>
          </a:xfrm>
          <a:prstGeom prst="rect">
            <a:avLst/>
          </a:prstGeom>
        </p:spPr>
        <p:txBody>
          <a:bodyPr/>
          <a:lstStyle>
            <a:lvl1pPr>
              <a:defRPr sz="2400" b="0" i="0">
                <a:latin typeface="+mn-lt"/>
                <a:ea typeface="Arial" charset="0"/>
                <a:cs typeface="Arial" charset="0"/>
              </a:defRPr>
            </a:lvl1pPr>
            <a:lvl2pPr marL="685800" indent="-228600">
              <a:buFont typeface="Courier New" panose="02070309020205020404" pitchFamily="49" charset="0"/>
              <a:buChar char="o"/>
              <a:defRPr sz="2200" b="0" i="0">
                <a:latin typeface="+mn-lt"/>
                <a:ea typeface="Arial" charset="0"/>
                <a:cs typeface="Arial" charset="0"/>
              </a:defRPr>
            </a:lvl2pPr>
            <a:lvl3pPr marL="1143000" indent="-228600">
              <a:buFont typeface="Calibri" panose="020F0502020204030204" pitchFamily="34" charset="0"/>
              <a:buChar char="–"/>
              <a:defRPr b="0" i="0">
                <a:latin typeface="+mn-lt"/>
                <a:ea typeface="Arial" charset="0"/>
                <a:cs typeface="Arial" charset="0"/>
              </a:defRPr>
            </a:lvl3pPr>
            <a:lvl4pPr marL="1600200" indent="-228600">
              <a:buFont typeface="Wingdings" panose="05000000000000000000" pitchFamily="2" charset="2"/>
              <a:buChar char="§"/>
              <a:defRPr sz="1800" b="0" i="0">
                <a:latin typeface="+mn-lt"/>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40447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187CACC-B0F7-6B4D-895A-8DDA7D7A533A}"/>
              </a:ext>
            </a:extLst>
          </p:cNvPr>
          <p:cNvSpPr>
            <a:spLocks noGrp="1"/>
          </p:cNvSpPr>
          <p:nvPr>
            <p:ph type="sldNum" sz="quarter" idx="12"/>
          </p:nvPr>
        </p:nvSpPr>
        <p:spPr>
          <a:xfrm>
            <a:off x="6705600" y="6356350"/>
            <a:ext cx="2057400" cy="365125"/>
          </a:xfrm>
        </p:spPr>
        <p:txBody>
          <a:bodyPr/>
          <a:lstStyle>
            <a:lvl1pPr>
              <a:defRPr sz="1100">
                <a:latin typeface="Arial" panose="020B0604020202020204" pitchFamily="34" charset="0"/>
                <a:cs typeface="Arial" panose="020B0604020202020204" pitchFamily="34" charset="0"/>
              </a:defRPr>
            </a:lvl1pPr>
          </a:lstStyle>
          <a:p>
            <a:fld id="{7260C5D9-FBED-4113-8255-3140159C7AE2}"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628650" y="1066800"/>
            <a:ext cx="3790950" cy="4114800"/>
          </a:xfrm>
          <a:prstGeom prst="rect">
            <a:avLst/>
          </a:prstGeom>
        </p:spPr>
        <p:txBody>
          <a:bodyPr/>
          <a:lstStyle>
            <a:lvl1pPr>
              <a:defRPr sz="2400">
                <a:latin typeface="+mn-lt"/>
                <a:ea typeface="Arial" charset="0"/>
                <a:cs typeface="Arial" charset="0"/>
              </a:defRPr>
            </a:lvl1pPr>
            <a:lvl2pPr marL="685800" indent="-2286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00200" indent="-22860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3"/>
          <p:cNvSpPr>
            <a:spLocks noGrp="1"/>
          </p:cNvSpPr>
          <p:nvPr>
            <p:ph sz="half" idx="2"/>
          </p:nvPr>
        </p:nvSpPr>
        <p:spPr>
          <a:xfrm>
            <a:off x="4743450" y="1066800"/>
            <a:ext cx="3771900" cy="4114800"/>
          </a:xfrm>
          <a:prstGeom prst="rect">
            <a:avLst/>
          </a:prstGeom>
        </p:spPr>
        <p:txBody>
          <a:bodyPr/>
          <a:lstStyle>
            <a:lvl1pPr>
              <a:defRPr sz="2400">
                <a:latin typeface="+mn-lt"/>
                <a:ea typeface="Arial" charset="0"/>
                <a:cs typeface="Arial" charset="0"/>
              </a:defRPr>
            </a:lvl1pPr>
            <a:lvl2pPr marL="685800" indent="-2286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00200" indent="-22860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p:nvPr>
        </p:nvSpPr>
        <p:spPr>
          <a:xfrm>
            <a:off x="628650" y="228600"/>
            <a:ext cx="7886700" cy="549275"/>
          </a:xfrm>
        </p:spPr>
        <p:txBody>
          <a:bodyPr>
            <a:normAutofit/>
          </a:bodyPr>
          <a:lstStyle>
            <a:lvl1pPr>
              <a:defRPr sz="3000" b="1">
                <a:solidFill>
                  <a:schemeClr val="bg1"/>
                </a:solidFill>
                <a:effectLst/>
                <a:latin typeface="+mn-lt"/>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65362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9" y="1066800"/>
            <a:ext cx="3789362" cy="823912"/>
          </a:xfrm>
        </p:spPr>
        <p:txBody>
          <a:bodyPr anchor="b">
            <a:normAutofit/>
          </a:bodyPr>
          <a:lstStyle>
            <a:lvl1pPr marL="0" indent="0">
              <a:buNone/>
              <a:defRPr sz="2400" b="0">
                <a:latin typeface="+mn-lt"/>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743450" y="1066800"/>
            <a:ext cx="3773488" cy="823912"/>
          </a:xfrm>
        </p:spPr>
        <p:txBody>
          <a:bodyPr anchor="b">
            <a:normAutofit/>
          </a:bodyPr>
          <a:lstStyle>
            <a:lvl1pPr marL="0" indent="0">
              <a:buNone/>
              <a:defRPr sz="2400" b="0">
                <a:latin typeface="+mn-lt"/>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Slide Number Placeholder 5">
            <a:extLst>
              <a:ext uri="{FF2B5EF4-FFF2-40B4-BE49-F238E27FC236}">
                <a16:creationId xmlns:a16="http://schemas.microsoft.com/office/drawing/2014/main" id="{85989685-0160-1646-825C-10C007659FB3}"/>
              </a:ext>
            </a:extLst>
          </p:cNvPr>
          <p:cNvSpPr>
            <a:spLocks noGrp="1"/>
          </p:cNvSpPr>
          <p:nvPr>
            <p:ph type="sldNum" sz="quarter" idx="12"/>
          </p:nvPr>
        </p:nvSpPr>
        <p:spPr>
          <a:xfrm>
            <a:off x="6705600" y="6356350"/>
            <a:ext cx="2057400" cy="365125"/>
          </a:xfrm>
        </p:spPr>
        <p:txBody>
          <a:bodyPr/>
          <a:lstStyle>
            <a:lvl1pPr>
              <a:defRPr sz="1100">
                <a:latin typeface="Arial" panose="020B0604020202020204" pitchFamily="34" charset="0"/>
                <a:cs typeface="Arial" panose="020B0604020202020204" pitchFamily="34" charset="0"/>
              </a:defRPr>
            </a:lvl1pPr>
          </a:lstStyle>
          <a:p>
            <a:fld id="{7260C5D9-FBED-4113-8255-3140159C7AE2}"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sz="half" idx="13"/>
          </p:nvPr>
        </p:nvSpPr>
        <p:spPr>
          <a:xfrm>
            <a:off x="628650" y="1981200"/>
            <a:ext cx="3790950" cy="3124200"/>
          </a:xfrm>
          <a:prstGeom prst="rect">
            <a:avLst/>
          </a:prstGeom>
        </p:spPr>
        <p:txBody>
          <a:bodyPr/>
          <a:lstStyle>
            <a:lvl1pPr>
              <a:defRPr sz="2400">
                <a:latin typeface="+mn-lt"/>
                <a:ea typeface="Arial" charset="0"/>
                <a:cs typeface="Arial" charset="0"/>
              </a:defRPr>
            </a:lvl1pPr>
            <a:lvl2pPr marL="685800" indent="-2286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00200" indent="-22860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3"/>
          <p:cNvSpPr>
            <a:spLocks noGrp="1"/>
          </p:cNvSpPr>
          <p:nvPr>
            <p:ph sz="half" idx="2"/>
          </p:nvPr>
        </p:nvSpPr>
        <p:spPr>
          <a:xfrm>
            <a:off x="4743450" y="1981200"/>
            <a:ext cx="3771900" cy="3109913"/>
          </a:xfrm>
          <a:prstGeom prst="rect">
            <a:avLst/>
          </a:prstGeom>
        </p:spPr>
        <p:txBody>
          <a:bodyPr/>
          <a:lstStyle>
            <a:lvl1pPr>
              <a:defRPr sz="2400">
                <a:latin typeface="+mn-lt"/>
                <a:ea typeface="Arial" charset="0"/>
                <a:cs typeface="Arial" charset="0"/>
              </a:defRPr>
            </a:lvl1pPr>
            <a:lvl2pPr marL="685800" indent="-2286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00200" indent="-22860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p:nvPr>
        </p:nvSpPr>
        <p:spPr>
          <a:xfrm>
            <a:off x="628650" y="228600"/>
            <a:ext cx="7886700" cy="549275"/>
          </a:xfrm>
        </p:spPr>
        <p:txBody>
          <a:bodyPr>
            <a:normAutofit/>
          </a:bodyPr>
          <a:lstStyle>
            <a:lvl1pPr>
              <a:defRPr sz="3000" b="1">
                <a:solidFill>
                  <a:schemeClr val="bg1"/>
                </a:solidFill>
                <a:effectLst/>
                <a:latin typeface="+mn-lt"/>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86532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22CC021-EB0E-B644-9492-3A98D7C811E6}"/>
              </a:ext>
            </a:extLst>
          </p:cNvPr>
          <p:cNvSpPr>
            <a:spLocks noGrp="1"/>
          </p:cNvSpPr>
          <p:nvPr>
            <p:ph type="sldNum" sz="quarter" idx="12"/>
          </p:nvPr>
        </p:nvSpPr>
        <p:spPr>
          <a:xfrm>
            <a:off x="6705600" y="6356350"/>
            <a:ext cx="2057400" cy="365125"/>
          </a:xfrm>
        </p:spPr>
        <p:txBody>
          <a:bodyPr/>
          <a:lstStyle>
            <a:lvl1pPr>
              <a:defRPr sz="1100">
                <a:latin typeface="Arial" panose="020B0604020202020204" pitchFamily="34" charset="0"/>
                <a:cs typeface="Arial" panose="020B0604020202020204" pitchFamily="34" charset="0"/>
              </a:defRPr>
            </a:lvl1pPr>
          </a:lstStyle>
          <a:p>
            <a:fld id="{7260C5D9-FBED-4113-8255-3140159C7AE2}" type="slidenum">
              <a:rPr lang="en-US" smtClean="0">
                <a:solidFill>
                  <a:prstClr val="black">
                    <a:tint val="75000"/>
                  </a:prstClr>
                </a:solidFill>
              </a:rPr>
              <a:pPr/>
              <a:t>‹#›</a:t>
            </a:fld>
            <a:endParaRPr lang="en-US" dirty="0">
              <a:solidFill>
                <a:prstClr val="black">
                  <a:tint val="75000"/>
                </a:prstClr>
              </a:solidFill>
            </a:endParaRPr>
          </a:p>
        </p:txBody>
      </p:sp>
      <p:sp>
        <p:nvSpPr>
          <p:cNvPr id="4" name="Title 1"/>
          <p:cNvSpPr>
            <a:spLocks noGrp="1"/>
          </p:cNvSpPr>
          <p:nvPr>
            <p:ph type="title"/>
          </p:nvPr>
        </p:nvSpPr>
        <p:spPr>
          <a:xfrm>
            <a:off x="628650" y="228600"/>
            <a:ext cx="7886700" cy="549275"/>
          </a:xfrm>
        </p:spPr>
        <p:txBody>
          <a:bodyPr>
            <a:normAutofit/>
          </a:bodyPr>
          <a:lstStyle>
            <a:lvl1pPr>
              <a:defRPr sz="3000" b="1">
                <a:solidFill>
                  <a:schemeClr val="bg1"/>
                </a:solidFill>
                <a:effectLst/>
                <a:latin typeface="+mn-lt"/>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95846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187CACC-B0F7-6B4D-895A-8DDA7D7A533A}"/>
              </a:ext>
            </a:extLst>
          </p:cNvPr>
          <p:cNvSpPr>
            <a:spLocks noGrp="1"/>
          </p:cNvSpPr>
          <p:nvPr>
            <p:ph type="sldNum" sz="quarter" idx="12"/>
          </p:nvPr>
        </p:nvSpPr>
        <p:spPr>
          <a:xfrm>
            <a:off x="6705600" y="6356350"/>
            <a:ext cx="2057400" cy="365125"/>
          </a:xfrm>
        </p:spPr>
        <p:txBody>
          <a:bodyPr/>
          <a:lstStyle>
            <a:lvl1pPr>
              <a:defRPr sz="1100">
                <a:latin typeface="Arial" panose="020B0604020202020204" pitchFamily="34" charset="0"/>
                <a:cs typeface="Arial" panose="020B0604020202020204" pitchFamily="34" charset="0"/>
              </a:defRPr>
            </a:lvl1pPr>
          </a:lstStyle>
          <a:p>
            <a:fld id="{7260C5D9-FBED-4113-8255-3140159C7AE2}"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628650" y="1066800"/>
            <a:ext cx="3790950" cy="4114800"/>
          </a:xfrm>
          <a:prstGeom prst="rect">
            <a:avLst/>
          </a:prstGeom>
        </p:spPr>
        <p:txBody>
          <a:bodyPr/>
          <a:lstStyle>
            <a:lvl1pPr>
              <a:defRPr sz="2400">
                <a:latin typeface="+mn-lt"/>
                <a:ea typeface="Arial" charset="0"/>
                <a:cs typeface="Arial" charset="0"/>
              </a:defRPr>
            </a:lvl1pPr>
            <a:lvl2pPr marL="800100" indent="-3429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00200" indent="-22860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3"/>
          <p:cNvSpPr>
            <a:spLocks noGrp="1"/>
          </p:cNvSpPr>
          <p:nvPr>
            <p:ph sz="half" idx="2"/>
          </p:nvPr>
        </p:nvSpPr>
        <p:spPr>
          <a:xfrm>
            <a:off x="4743450" y="1066800"/>
            <a:ext cx="3771900" cy="4114800"/>
          </a:xfrm>
          <a:prstGeom prst="rect">
            <a:avLst/>
          </a:prstGeom>
        </p:spPr>
        <p:txBody>
          <a:bodyPr/>
          <a:lstStyle>
            <a:lvl1pPr>
              <a:defRPr sz="2400">
                <a:latin typeface="+mn-lt"/>
                <a:ea typeface="Arial" charset="0"/>
                <a:cs typeface="Arial" charset="0"/>
              </a:defRPr>
            </a:lvl1pPr>
            <a:lvl2pPr marL="685800" indent="-2286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57350" indent="-28575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hasCustomPrompt="1"/>
          </p:nvPr>
        </p:nvSpPr>
        <p:spPr>
          <a:xfrm>
            <a:off x="628650" y="228600"/>
            <a:ext cx="7886700" cy="549275"/>
          </a:xfrm>
        </p:spPr>
        <p:txBody>
          <a:bodyPr>
            <a:normAutofit/>
          </a:bodyPr>
          <a:lstStyle>
            <a:lvl1pPr>
              <a:defRPr sz="3000" b="1">
                <a:solidFill>
                  <a:schemeClr val="bg1"/>
                </a:solidFill>
                <a:effectLst/>
                <a:latin typeface="+mn-lt"/>
                <a:cs typeface="Helvetica" panose="020B0604020202020204" pitchFamily="34" charset="0"/>
              </a:defRPr>
            </a:lvl1pPr>
          </a:lstStyle>
          <a:p>
            <a:r>
              <a:rPr lang="en-US" dirty="0"/>
              <a:t>Contact Information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7400" y="4495800"/>
            <a:ext cx="3160923" cy="1676400"/>
          </a:xfrm>
          <a:prstGeom prst="rect">
            <a:avLst/>
          </a:prstGeom>
        </p:spPr>
      </p:pic>
    </p:spTree>
    <p:extLst>
      <p:ext uri="{BB962C8B-B14F-4D97-AF65-F5344CB8AC3E}">
        <p14:creationId xmlns:p14="http://schemas.microsoft.com/office/powerpoint/2010/main" val="376548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1700" y="593366"/>
            <a:ext cx="8520600" cy="7635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1pPr>
            <a:lvl2pPr marR="0" lvl="1"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2pPr>
            <a:lvl3pPr marR="0" lvl="2"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3pPr>
            <a:lvl4pPr marR="0" lvl="3"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4pPr>
            <a:lvl5pPr marR="0" lvl="4"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5pPr>
            <a:lvl6pPr marR="0" lvl="5"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9pPr>
          </a:lstStyle>
          <a:p>
            <a:endParaRPr/>
          </a:p>
        </p:txBody>
      </p:sp>
      <p:sp>
        <p:nvSpPr>
          <p:cNvPr id="21" name="Google Shape;21;p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0"/>
              </a:spcBef>
              <a:spcAft>
                <a:spcPts val="0"/>
              </a:spcAft>
              <a:buClr>
                <a:srgbClr val="1755A5"/>
              </a:buClr>
              <a:buSzPts val="3200"/>
              <a:buFont typeface="Source Sans Pro"/>
              <a:buChar char="●"/>
              <a:defRPr sz="3200" b="1" i="0" u="none" strike="noStrike" cap="none">
                <a:solidFill>
                  <a:srgbClr val="1755A5"/>
                </a:solidFill>
                <a:latin typeface="Source Sans Pro"/>
                <a:ea typeface="Source Sans Pro"/>
                <a:cs typeface="Source Sans Pro"/>
                <a:sym typeface="Source Sans Pro"/>
              </a:defRPr>
            </a:lvl1pPr>
            <a:lvl2pPr marL="914400" marR="0" lvl="1" indent="-419100" algn="l" rtl="0">
              <a:lnSpc>
                <a:spcPct val="100000"/>
              </a:lnSpc>
              <a:spcBef>
                <a:spcPts val="800"/>
              </a:spcBef>
              <a:spcAft>
                <a:spcPts val="0"/>
              </a:spcAft>
              <a:buClr>
                <a:srgbClr val="1755A5"/>
              </a:buClr>
              <a:buSzPts val="3000"/>
              <a:buFont typeface="Noto Sans Symbols"/>
              <a:buChar char="▪"/>
              <a:defRPr sz="3000" b="0" i="0" u="none" strike="noStrike" cap="none">
                <a:solidFill>
                  <a:schemeClr val="dk1"/>
                </a:solidFill>
                <a:latin typeface="Source Sans Pro"/>
                <a:ea typeface="Source Sans Pro"/>
                <a:cs typeface="Source Sans Pro"/>
                <a:sym typeface="Source Sans Pro"/>
              </a:defRPr>
            </a:lvl2pPr>
            <a:lvl3pPr marL="1371600" marR="0" lvl="2" indent="-419100" algn="l" rtl="0">
              <a:lnSpc>
                <a:spcPct val="100000"/>
              </a:lnSpc>
              <a:spcBef>
                <a:spcPts val="800"/>
              </a:spcBef>
              <a:spcAft>
                <a:spcPts val="0"/>
              </a:spcAft>
              <a:buClr>
                <a:srgbClr val="1755A5"/>
              </a:buClr>
              <a:buSzPts val="3000"/>
              <a:buFont typeface="Arial"/>
              <a:buChar char="•"/>
              <a:defRPr sz="3000" b="0" i="0" u="none" strike="noStrike" cap="none">
                <a:solidFill>
                  <a:schemeClr val="dk1"/>
                </a:solidFill>
                <a:latin typeface="Source Sans Pro"/>
                <a:ea typeface="Source Sans Pro"/>
                <a:cs typeface="Source Sans Pro"/>
                <a:sym typeface="Source Sans Pro"/>
              </a:defRPr>
            </a:lvl3pPr>
            <a:lvl4pPr marL="1828800" marR="0" lvl="3" indent="-419100" algn="l" rtl="0">
              <a:lnSpc>
                <a:spcPct val="100000"/>
              </a:lnSpc>
              <a:spcBef>
                <a:spcPts val="800"/>
              </a:spcBef>
              <a:spcAft>
                <a:spcPts val="0"/>
              </a:spcAft>
              <a:buClr>
                <a:srgbClr val="1755A5"/>
              </a:buClr>
              <a:buSzPts val="3000"/>
              <a:buFont typeface="Arial"/>
              <a:buChar char="–"/>
              <a:defRPr sz="3000" b="0" i="0" u="none" strike="noStrike" cap="none">
                <a:solidFill>
                  <a:schemeClr val="dk1"/>
                </a:solidFill>
                <a:latin typeface="Source Sans Pro"/>
                <a:ea typeface="Source Sans Pro"/>
                <a:cs typeface="Source Sans Pro"/>
                <a:sym typeface="Source Sans Pro"/>
              </a:defRPr>
            </a:lvl4pPr>
            <a:lvl5pPr marL="2286000" marR="0" lvl="4" indent="-419100" algn="l" rtl="0">
              <a:lnSpc>
                <a:spcPct val="100000"/>
              </a:lnSpc>
              <a:spcBef>
                <a:spcPts val="800"/>
              </a:spcBef>
              <a:spcAft>
                <a:spcPts val="0"/>
              </a:spcAft>
              <a:buClr>
                <a:srgbClr val="1755A5"/>
              </a:buClr>
              <a:buSzPts val="3000"/>
              <a:buFont typeface="Arial"/>
              <a:buChar char="»"/>
              <a:defRPr sz="3000" b="0" i="0" u="none" strike="noStrike" cap="none">
                <a:solidFill>
                  <a:schemeClr val="dk1"/>
                </a:solidFill>
                <a:latin typeface="Source Sans Pro"/>
                <a:ea typeface="Source Sans Pro"/>
                <a:cs typeface="Source Sans Pro"/>
                <a:sym typeface="Source Sans Pro"/>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472457" y="6217622"/>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52400" y="76200"/>
            <a:ext cx="8610600" cy="11433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1pPr>
            <a:lvl2pPr marR="0" lvl="1"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2pPr>
            <a:lvl3pPr marR="0" lvl="2"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3pPr>
            <a:lvl4pPr marR="0" lvl="3"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4pPr>
            <a:lvl5pPr marR="0" lvl="4"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5pPr>
            <a:lvl6pPr marR="0" lvl="5"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9pPr>
          </a:lstStyle>
          <a:p>
            <a:endParaRPr/>
          </a:p>
        </p:txBody>
      </p:sp>
      <p:sp>
        <p:nvSpPr>
          <p:cNvPr id="25" name="Google Shape;25;p4"/>
          <p:cNvSpPr txBox="1">
            <a:spLocks noGrp="1"/>
          </p:cNvSpPr>
          <p:nvPr>
            <p:ph type="body" idx="1"/>
          </p:nvPr>
        </p:nvSpPr>
        <p:spPr>
          <a:xfrm>
            <a:off x="152399" y="1464882"/>
            <a:ext cx="4267200" cy="5088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60"/>
              </a:spcBef>
              <a:spcAft>
                <a:spcPts val="0"/>
              </a:spcAft>
              <a:buClr>
                <a:srgbClr val="1755A5"/>
              </a:buClr>
              <a:buSzPts val="2800"/>
              <a:buFont typeface="Arial"/>
              <a:buNone/>
              <a:defRPr sz="2800" b="1" i="0" u="none" strike="noStrike" cap="none">
                <a:solidFill>
                  <a:srgbClr val="1755A5"/>
                </a:solidFill>
                <a:latin typeface="Source Sans Pro"/>
                <a:ea typeface="Source Sans Pro"/>
                <a:cs typeface="Source Sans Pro"/>
                <a:sym typeface="Source Sans Pro"/>
              </a:defRPr>
            </a:lvl1pPr>
            <a:lvl2pPr marL="914400" marR="0" lvl="1" indent="-406400" algn="l" rtl="0">
              <a:lnSpc>
                <a:spcPct val="100000"/>
              </a:lnSpc>
              <a:spcBef>
                <a:spcPts val="800"/>
              </a:spcBef>
              <a:spcAft>
                <a:spcPts val="0"/>
              </a:spcAft>
              <a:buClr>
                <a:srgbClr val="1755A5"/>
              </a:buClr>
              <a:buSzPts val="2800"/>
              <a:buFont typeface="Noto Sans Symbols"/>
              <a:buChar char="▪"/>
              <a:defRPr sz="2800" b="0" i="0" u="none" strike="noStrike" cap="none">
                <a:solidFill>
                  <a:schemeClr val="dk1"/>
                </a:solidFill>
                <a:latin typeface="Source Sans Pro"/>
                <a:ea typeface="Source Sans Pro"/>
                <a:cs typeface="Source Sans Pro"/>
                <a:sym typeface="Source Sans Pro"/>
              </a:defRPr>
            </a:lvl2pPr>
            <a:lvl3pPr marL="1371600" marR="0" lvl="2" indent="-406400" algn="l" rtl="0">
              <a:lnSpc>
                <a:spcPct val="100000"/>
              </a:lnSpc>
              <a:spcBef>
                <a:spcPts val="800"/>
              </a:spcBef>
              <a:spcAft>
                <a:spcPts val="0"/>
              </a:spcAft>
              <a:buClr>
                <a:srgbClr val="1755A5"/>
              </a:buClr>
              <a:buSzPts val="2800"/>
              <a:buFont typeface="Arial"/>
              <a:buChar char="•"/>
              <a:defRPr sz="2800" b="0" i="0" u="none" strike="noStrike" cap="none">
                <a:solidFill>
                  <a:schemeClr val="dk1"/>
                </a:solidFill>
                <a:latin typeface="Source Sans Pro"/>
                <a:ea typeface="Source Sans Pro"/>
                <a:cs typeface="Source Sans Pro"/>
                <a:sym typeface="Source Sans Pro"/>
              </a:defRPr>
            </a:lvl3pPr>
            <a:lvl4pPr marL="1828800" marR="0" lvl="3" indent="-406400" algn="l" rtl="0">
              <a:lnSpc>
                <a:spcPct val="100000"/>
              </a:lnSpc>
              <a:spcBef>
                <a:spcPts val="800"/>
              </a:spcBef>
              <a:spcAft>
                <a:spcPts val="0"/>
              </a:spcAft>
              <a:buClr>
                <a:srgbClr val="1755A5"/>
              </a:buClr>
              <a:buSzPts val="2800"/>
              <a:buFont typeface="Noto Sans Symbols"/>
              <a:buChar char="▪"/>
              <a:defRPr sz="2800" b="0" i="0" u="none" strike="noStrike" cap="none">
                <a:solidFill>
                  <a:schemeClr val="dk1"/>
                </a:solidFill>
                <a:latin typeface="Source Sans Pro"/>
                <a:ea typeface="Source Sans Pro"/>
                <a:cs typeface="Source Sans Pro"/>
                <a:sym typeface="Source Sans Pro"/>
              </a:defRPr>
            </a:lvl4pPr>
            <a:lvl5pPr marL="2286000" marR="0" lvl="4" indent="-406400" algn="l" rtl="0">
              <a:lnSpc>
                <a:spcPct val="100000"/>
              </a:lnSpc>
              <a:spcBef>
                <a:spcPts val="800"/>
              </a:spcBef>
              <a:spcAft>
                <a:spcPts val="0"/>
              </a:spcAft>
              <a:buClr>
                <a:srgbClr val="1755A5"/>
              </a:buClr>
              <a:buSzPts val="2800"/>
              <a:buFont typeface="Arial"/>
              <a:buChar char="»"/>
              <a:defRPr sz="2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4495800" y="1464882"/>
            <a:ext cx="4343400" cy="5088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60"/>
              </a:spcBef>
              <a:spcAft>
                <a:spcPts val="0"/>
              </a:spcAft>
              <a:buClr>
                <a:srgbClr val="1755A5"/>
              </a:buClr>
              <a:buSzPts val="2800"/>
              <a:buFont typeface="Source Sans Pro"/>
              <a:buNone/>
              <a:defRPr sz="2800" b="1" i="0" u="none" strike="noStrike" cap="none">
                <a:solidFill>
                  <a:srgbClr val="1755A5"/>
                </a:solidFill>
                <a:latin typeface="Source Sans Pro"/>
                <a:ea typeface="Source Sans Pro"/>
                <a:cs typeface="Source Sans Pro"/>
                <a:sym typeface="Source Sans Pro"/>
              </a:defRPr>
            </a:lvl1pPr>
            <a:lvl2pPr marL="914400" marR="0" lvl="1" indent="-406400" algn="l" rtl="0">
              <a:lnSpc>
                <a:spcPct val="100000"/>
              </a:lnSpc>
              <a:spcBef>
                <a:spcPts val="800"/>
              </a:spcBef>
              <a:spcAft>
                <a:spcPts val="0"/>
              </a:spcAft>
              <a:buClr>
                <a:srgbClr val="1755A5"/>
              </a:buClr>
              <a:buSzPts val="2800"/>
              <a:buFont typeface="Noto Sans Symbols"/>
              <a:buChar char="▪"/>
              <a:defRPr sz="2800" b="0" i="0" u="none" strike="noStrike" cap="none">
                <a:solidFill>
                  <a:schemeClr val="dk1"/>
                </a:solidFill>
                <a:latin typeface="Source Sans Pro"/>
                <a:ea typeface="Source Sans Pro"/>
                <a:cs typeface="Source Sans Pro"/>
                <a:sym typeface="Source Sans Pro"/>
              </a:defRPr>
            </a:lvl2pPr>
            <a:lvl3pPr marL="1371600" marR="0" lvl="2" indent="-406400" algn="l" rtl="0">
              <a:lnSpc>
                <a:spcPct val="100000"/>
              </a:lnSpc>
              <a:spcBef>
                <a:spcPts val="800"/>
              </a:spcBef>
              <a:spcAft>
                <a:spcPts val="0"/>
              </a:spcAft>
              <a:buClr>
                <a:srgbClr val="1755A5"/>
              </a:buClr>
              <a:buSzPts val="2800"/>
              <a:buFont typeface="Arial"/>
              <a:buChar char="•"/>
              <a:defRPr sz="2800" b="0" i="0" u="none" strike="noStrike" cap="none">
                <a:solidFill>
                  <a:schemeClr val="dk1"/>
                </a:solidFill>
                <a:latin typeface="Source Sans Pro"/>
                <a:ea typeface="Source Sans Pro"/>
                <a:cs typeface="Source Sans Pro"/>
                <a:sym typeface="Source Sans Pro"/>
              </a:defRPr>
            </a:lvl3pPr>
            <a:lvl4pPr marL="1828800" marR="0" lvl="3" indent="-406400" algn="l" rtl="0">
              <a:lnSpc>
                <a:spcPct val="100000"/>
              </a:lnSpc>
              <a:spcBef>
                <a:spcPts val="800"/>
              </a:spcBef>
              <a:spcAft>
                <a:spcPts val="0"/>
              </a:spcAft>
              <a:buClr>
                <a:srgbClr val="1755A5"/>
              </a:buClr>
              <a:buSzPts val="2800"/>
              <a:buFont typeface="Noto Sans Symbols"/>
              <a:buChar char="▪"/>
              <a:defRPr sz="2800" b="0" i="0" u="none" strike="noStrike" cap="none">
                <a:solidFill>
                  <a:schemeClr val="dk1"/>
                </a:solidFill>
                <a:latin typeface="Source Sans Pro"/>
                <a:ea typeface="Source Sans Pro"/>
                <a:cs typeface="Source Sans Pro"/>
                <a:sym typeface="Source Sans Pro"/>
              </a:defRPr>
            </a:lvl4pPr>
            <a:lvl5pPr marL="2286000" marR="0" lvl="4" indent="-406400" algn="l" rtl="0">
              <a:lnSpc>
                <a:spcPct val="100000"/>
              </a:lnSpc>
              <a:spcBef>
                <a:spcPts val="800"/>
              </a:spcBef>
              <a:spcAft>
                <a:spcPts val="0"/>
              </a:spcAft>
              <a:buClr>
                <a:srgbClr val="1755A5"/>
              </a:buClr>
              <a:buSzPts val="2800"/>
              <a:buFont typeface="Arial"/>
              <a:buChar char="»"/>
              <a:defRPr sz="2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Source Sans Pro"/>
              <a:buNone/>
              <a:defRPr sz="3600" b="0" i="0" u="none" strike="noStrike" cap="none">
                <a:solidFill>
                  <a:schemeClr val="lt1"/>
                </a:solidFill>
                <a:latin typeface="Source Sans Pro"/>
                <a:ea typeface="Source Sans Pro"/>
                <a:cs typeface="Source Sans Pro"/>
                <a:sym typeface="Source Sans Pro"/>
              </a:defRPr>
            </a:lvl1pPr>
            <a:lvl2pPr marR="0" lvl="1" algn="ctr" rtl="0">
              <a:lnSpc>
                <a:spcPct val="100000"/>
              </a:lnSpc>
              <a:spcBef>
                <a:spcPts val="0"/>
              </a:spcBef>
              <a:spcAft>
                <a:spcPts val="0"/>
              </a:spcAft>
              <a:buClr>
                <a:schemeClr val="lt1"/>
              </a:buClr>
              <a:buSzPts val="3600"/>
              <a:buFont typeface="Source Sans Pro"/>
              <a:buNone/>
              <a:defRPr sz="3600" b="0" i="0" u="none" strike="noStrike" cap="none">
                <a:solidFill>
                  <a:schemeClr val="lt1"/>
                </a:solidFill>
                <a:latin typeface="Source Sans Pro"/>
                <a:ea typeface="Source Sans Pro"/>
                <a:cs typeface="Source Sans Pro"/>
                <a:sym typeface="Source Sans Pro"/>
              </a:defRPr>
            </a:lvl2pPr>
            <a:lvl3pPr marR="0" lvl="2" algn="ctr" rtl="0">
              <a:lnSpc>
                <a:spcPct val="100000"/>
              </a:lnSpc>
              <a:spcBef>
                <a:spcPts val="0"/>
              </a:spcBef>
              <a:spcAft>
                <a:spcPts val="0"/>
              </a:spcAft>
              <a:buClr>
                <a:schemeClr val="lt1"/>
              </a:buClr>
              <a:buSzPts val="3600"/>
              <a:buFont typeface="Source Sans Pro"/>
              <a:buNone/>
              <a:defRPr sz="3600" b="0" i="0" u="none" strike="noStrike" cap="none">
                <a:solidFill>
                  <a:schemeClr val="lt1"/>
                </a:solidFill>
                <a:latin typeface="Source Sans Pro"/>
                <a:ea typeface="Source Sans Pro"/>
                <a:cs typeface="Source Sans Pro"/>
                <a:sym typeface="Source Sans Pro"/>
              </a:defRPr>
            </a:lvl3pPr>
            <a:lvl4pPr marR="0" lvl="3" algn="ctr" rtl="0">
              <a:lnSpc>
                <a:spcPct val="100000"/>
              </a:lnSpc>
              <a:spcBef>
                <a:spcPts val="0"/>
              </a:spcBef>
              <a:spcAft>
                <a:spcPts val="0"/>
              </a:spcAft>
              <a:buClr>
                <a:schemeClr val="lt1"/>
              </a:buClr>
              <a:buSzPts val="3600"/>
              <a:buFont typeface="Source Sans Pro"/>
              <a:buNone/>
              <a:defRPr sz="3600" b="0" i="0" u="none" strike="noStrike" cap="none">
                <a:solidFill>
                  <a:schemeClr val="lt1"/>
                </a:solidFill>
                <a:latin typeface="Source Sans Pro"/>
                <a:ea typeface="Source Sans Pro"/>
                <a:cs typeface="Source Sans Pro"/>
                <a:sym typeface="Source Sans Pro"/>
              </a:defRPr>
            </a:lvl4pPr>
            <a:lvl5pPr marR="0" lvl="4" algn="ctr" rtl="0">
              <a:lnSpc>
                <a:spcPct val="100000"/>
              </a:lnSpc>
              <a:spcBef>
                <a:spcPts val="0"/>
              </a:spcBef>
              <a:spcAft>
                <a:spcPts val="0"/>
              </a:spcAft>
              <a:buClr>
                <a:schemeClr val="lt1"/>
              </a:buClr>
              <a:buSzPts val="3600"/>
              <a:buFont typeface="Source Sans Pro"/>
              <a:buNone/>
              <a:defRPr sz="3600" b="0" i="0" u="none" strike="noStrike" cap="none">
                <a:solidFill>
                  <a:schemeClr val="lt1"/>
                </a:solidFill>
                <a:latin typeface="Source Sans Pro"/>
                <a:ea typeface="Source Sans Pro"/>
                <a:cs typeface="Source Sans Pro"/>
                <a:sym typeface="Source Sans Pro"/>
              </a:defRPr>
            </a:lvl5pPr>
            <a:lvl6pPr marR="0" lvl="5" algn="ctr" rtl="0">
              <a:lnSpc>
                <a:spcPct val="100000"/>
              </a:lnSpc>
              <a:spcBef>
                <a:spcPts val="0"/>
              </a:spcBef>
              <a:spcAft>
                <a:spcPts val="0"/>
              </a:spcAft>
              <a:buClr>
                <a:schemeClr val="lt1"/>
              </a:buClr>
              <a:buSzPts val="3600"/>
              <a:buFont typeface="Source Sans Pro"/>
              <a:buNone/>
              <a:defRPr sz="3600" b="0" i="0" u="none" strike="noStrike" cap="none">
                <a:solidFill>
                  <a:schemeClr val="l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lt1"/>
              </a:buClr>
              <a:buSzPts val="3600"/>
              <a:buFont typeface="Source Sans Pro"/>
              <a:buNone/>
              <a:defRPr sz="3600" b="0" i="0" u="none" strike="noStrike" cap="none">
                <a:solidFill>
                  <a:schemeClr val="l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lt1"/>
              </a:buClr>
              <a:buSzPts val="3600"/>
              <a:buFont typeface="Source Sans Pro"/>
              <a:buNone/>
              <a:defRPr sz="3600" b="0" i="0" u="none" strike="noStrike" cap="none">
                <a:solidFill>
                  <a:schemeClr val="l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lt1"/>
              </a:buClr>
              <a:buSzPts val="3600"/>
              <a:buFont typeface="Source Sans Pro"/>
              <a:buNone/>
              <a:defRPr sz="3600" b="0" i="0" u="none" strike="noStrike" cap="none">
                <a:solidFill>
                  <a:schemeClr val="lt1"/>
                </a:solidFill>
                <a:latin typeface="Source Sans Pro"/>
                <a:ea typeface="Source Sans Pro"/>
                <a:cs typeface="Source Sans Pro"/>
                <a:sym typeface="Source Sans Pro"/>
              </a:defRPr>
            </a:lvl9pPr>
          </a:lstStyle>
          <a:p>
            <a:endParaRPr/>
          </a:p>
        </p:txBody>
      </p:sp>
      <p:sp>
        <p:nvSpPr>
          <p:cNvPr id="29" name="Google Shape;29;p5"/>
          <p:cNvSpPr txBox="1">
            <a:spLocks noGrp="1"/>
          </p:cNvSpPr>
          <p:nvPr>
            <p:ph type="sldNum" idx="12"/>
          </p:nvPr>
        </p:nvSpPr>
        <p:spPr>
          <a:xfrm>
            <a:off x="8472457" y="6217622"/>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19200"/>
            <a:ext cx="6858000" cy="2214562"/>
          </a:xfrm>
          <a:prstGeom prst="rect">
            <a:avLst/>
          </a:prstGeom>
        </p:spPr>
        <p:txBody>
          <a:bodyPr anchor="b">
            <a:normAutofit/>
          </a:bodyPr>
          <a:lstStyle>
            <a:lvl1pPr algn="ctr">
              <a:defRPr sz="5400" b="1" i="0" baseline="0">
                <a:solidFill>
                  <a:schemeClr val="bg1"/>
                </a:solidFill>
                <a:effectLst/>
                <a:latin typeface="+mn-lt"/>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525838"/>
            <a:ext cx="6858000" cy="1350962"/>
          </a:xfrm>
          <a:prstGeom prst="rect">
            <a:avLst/>
          </a:prstGeom>
        </p:spPr>
        <p:txBody>
          <a:bodyPr/>
          <a:lstStyle>
            <a:lvl1pPr marL="0" indent="0" algn="ctr">
              <a:buNone/>
              <a:defRPr sz="2800" baseline="0">
                <a:solidFill>
                  <a:schemeClr val="bg1"/>
                </a:solidFill>
                <a:effectLst/>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22412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381000"/>
            <a:ext cx="7886700" cy="2852737"/>
          </a:xfrm>
          <a:prstGeom prst="rect">
            <a:avLst/>
          </a:prstGeom>
        </p:spPr>
        <p:txBody>
          <a:bodyPr anchor="b">
            <a:normAutofit/>
          </a:bodyPr>
          <a:lstStyle>
            <a:lvl1pPr algn="l" defTabSz="914400" rtl="0" eaLnBrk="1" latinLnBrk="0" hangingPunct="1">
              <a:lnSpc>
                <a:spcPct val="90000"/>
              </a:lnSpc>
              <a:spcBef>
                <a:spcPct val="0"/>
              </a:spcBef>
              <a:buNone/>
              <a:defRPr lang="en-US" sz="4800" b="1" i="0" kern="1200" baseline="0" dirty="0">
                <a:solidFill>
                  <a:schemeClr val="bg1"/>
                </a:solidFill>
                <a:effectLst/>
                <a:latin typeface="+mn-lt"/>
                <a:ea typeface="+mj-ea"/>
                <a:cs typeface="Arial" panose="020B0604020202020204" pitchFamily="34" charset="0"/>
              </a:defRPr>
            </a:lvl1pPr>
          </a:lstStyle>
          <a:p>
            <a:r>
              <a:rPr lang="en-US" dirty="0"/>
              <a:t>Click to edit title style</a:t>
            </a:r>
          </a:p>
        </p:txBody>
      </p:sp>
      <p:sp>
        <p:nvSpPr>
          <p:cNvPr id="3" name="Text Placeholder 2"/>
          <p:cNvSpPr>
            <a:spLocks noGrp="1"/>
          </p:cNvSpPr>
          <p:nvPr>
            <p:ph type="body" idx="1"/>
          </p:nvPr>
        </p:nvSpPr>
        <p:spPr>
          <a:xfrm>
            <a:off x="623888" y="3276600"/>
            <a:ext cx="78867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96570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05600" y="6356350"/>
            <a:ext cx="2057400" cy="365125"/>
          </a:xfrm>
        </p:spPr>
        <p:txBody>
          <a:bodyPr/>
          <a:lstStyle>
            <a:lvl1pPr>
              <a:defRPr sz="1100">
                <a:latin typeface="Arial" panose="020B0604020202020204" pitchFamily="34" charset="0"/>
                <a:cs typeface="Arial" panose="020B0604020202020204" pitchFamily="34" charset="0"/>
              </a:defRPr>
            </a:lvl1pPr>
          </a:lstStyle>
          <a:p>
            <a:fld id="{7260C5D9-FBED-4113-8255-3140159C7AE2}" type="slidenum">
              <a:rPr lang="en-US" smtClean="0">
                <a:solidFill>
                  <a:prstClr val="black">
                    <a:tint val="75000"/>
                  </a:prstClr>
                </a:solidFill>
              </a:rPr>
              <a:pPr/>
              <a:t>‹#›</a:t>
            </a:fld>
            <a:endParaRPr lang="en-US" dirty="0">
              <a:solidFill>
                <a:prstClr val="black">
                  <a:tint val="75000"/>
                </a:prstClr>
              </a:solidFill>
            </a:endParaRPr>
          </a:p>
        </p:txBody>
      </p:sp>
      <p:sp>
        <p:nvSpPr>
          <p:cNvPr id="5" name="Title 1"/>
          <p:cNvSpPr>
            <a:spLocks noGrp="1"/>
          </p:cNvSpPr>
          <p:nvPr>
            <p:ph type="title"/>
          </p:nvPr>
        </p:nvSpPr>
        <p:spPr>
          <a:xfrm>
            <a:off x="628650" y="228600"/>
            <a:ext cx="7886700" cy="549275"/>
          </a:xfrm>
        </p:spPr>
        <p:txBody>
          <a:bodyPr>
            <a:normAutofit/>
          </a:bodyPr>
          <a:lstStyle>
            <a:lvl1pPr>
              <a:defRPr sz="3000" b="1">
                <a:solidFill>
                  <a:schemeClr val="bg1"/>
                </a:solidFill>
                <a:effectLst/>
                <a:latin typeface="+mn-lt"/>
                <a:cs typeface="Helvetica" panose="020B0604020202020204" pitchFamily="34" charset="0"/>
              </a:defRPr>
            </a:lvl1pPr>
          </a:lstStyle>
          <a:p>
            <a:r>
              <a:rPr lang="en-US" dirty="0"/>
              <a:t>Click to edit Master title style</a:t>
            </a:r>
          </a:p>
        </p:txBody>
      </p:sp>
      <p:sp>
        <p:nvSpPr>
          <p:cNvPr id="7" name="Content Placeholder 2"/>
          <p:cNvSpPr>
            <a:spLocks noGrp="1"/>
          </p:cNvSpPr>
          <p:nvPr>
            <p:ph idx="1"/>
          </p:nvPr>
        </p:nvSpPr>
        <p:spPr>
          <a:xfrm>
            <a:off x="628650" y="1066800"/>
            <a:ext cx="7886700" cy="4275138"/>
          </a:xfrm>
          <a:prstGeom prst="rect">
            <a:avLst/>
          </a:prstGeom>
        </p:spPr>
        <p:txBody>
          <a:bodyPr/>
          <a:lstStyle>
            <a:lvl1pPr>
              <a:defRPr sz="2400" b="0" i="0">
                <a:latin typeface="+mn-lt"/>
                <a:ea typeface="Arial" charset="0"/>
                <a:cs typeface="Arial" charset="0"/>
              </a:defRPr>
            </a:lvl1pPr>
            <a:lvl2pPr marL="685800" indent="-228600">
              <a:buFont typeface="Courier New" panose="02070309020205020404" pitchFamily="49" charset="0"/>
              <a:buChar char="o"/>
              <a:defRPr sz="2200" b="0" i="0">
                <a:latin typeface="+mn-lt"/>
                <a:ea typeface="Arial" charset="0"/>
                <a:cs typeface="Arial" charset="0"/>
              </a:defRPr>
            </a:lvl2pPr>
            <a:lvl3pPr marL="1143000" indent="-228600">
              <a:buFont typeface="Calibri" panose="020F0502020204030204" pitchFamily="34" charset="0"/>
              <a:buChar char="–"/>
              <a:defRPr b="0" i="0">
                <a:latin typeface="+mn-lt"/>
                <a:ea typeface="Arial" charset="0"/>
                <a:cs typeface="Arial" charset="0"/>
              </a:defRPr>
            </a:lvl3pPr>
            <a:lvl4pPr marL="1600200" indent="-228600">
              <a:buFont typeface="Wingdings" panose="05000000000000000000" pitchFamily="2" charset="2"/>
              <a:buChar char="§"/>
              <a:defRPr sz="1800" b="0" i="0">
                <a:latin typeface="+mn-lt"/>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24561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187CACC-B0F7-6B4D-895A-8DDA7D7A533A}"/>
              </a:ext>
            </a:extLst>
          </p:cNvPr>
          <p:cNvSpPr>
            <a:spLocks noGrp="1"/>
          </p:cNvSpPr>
          <p:nvPr>
            <p:ph type="sldNum" sz="quarter" idx="12"/>
          </p:nvPr>
        </p:nvSpPr>
        <p:spPr>
          <a:xfrm>
            <a:off x="6705600" y="6356350"/>
            <a:ext cx="2057400" cy="365125"/>
          </a:xfrm>
        </p:spPr>
        <p:txBody>
          <a:bodyPr/>
          <a:lstStyle>
            <a:lvl1pPr>
              <a:defRPr sz="1100">
                <a:latin typeface="Arial" panose="020B0604020202020204" pitchFamily="34" charset="0"/>
                <a:cs typeface="Arial" panose="020B0604020202020204" pitchFamily="34" charset="0"/>
              </a:defRPr>
            </a:lvl1pPr>
          </a:lstStyle>
          <a:p>
            <a:fld id="{7260C5D9-FBED-4113-8255-3140159C7AE2}"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628650" y="1066800"/>
            <a:ext cx="3790950" cy="4114800"/>
          </a:xfrm>
          <a:prstGeom prst="rect">
            <a:avLst/>
          </a:prstGeom>
        </p:spPr>
        <p:txBody>
          <a:bodyPr/>
          <a:lstStyle>
            <a:lvl1pPr>
              <a:defRPr sz="2400">
                <a:latin typeface="+mn-lt"/>
                <a:ea typeface="Arial" charset="0"/>
                <a:cs typeface="Arial" charset="0"/>
              </a:defRPr>
            </a:lvl1pPr>
            <a:lvl2pPr marL="685800" indent="-2286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00200" indent="-22860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3"/>
          <p:cNvSpPr>
            <a:spLocks noGrp="1"/>
          </p:cNvSpPr>
          <p:nvPr>
            <p:ph sz="half" idx="2"/>
          </p:nvPr>
        </p:nvSpPr>
        <p:spPr>
          <a:xfrm>
            <a:off x="4743450" y="1066800"/>
            <a:ext cx="3771900" cy="4114800"/>
          </a:xfrm>
          <a:prstGeom prst="rect">
            <a:avLst/>
          </a:prstGeom>
        </p:spPr>
        <p:txBody>
          <a:bodyPr/>
          <a:lstStyle>
            <a:lvl1pPr>
              <a:defRPr sz="2400">
                <a:latin typeface="+mn-lt"/>
                <a:ea typeface="Arial" charset="0"/>
                <a:cs typeface="Arial" charset="0"/>
              </a:defRPr>
            </a:lvl1pPr>
            <a:lvl2pPr marL="685800" indent="-2286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00200" indent="-22860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p:nvPr>
        </p:nvSpPr>
        <p:spPr>
          <a:xfrm>
            <a:off x="628650" y="228600"/>
            <a:ext cx="7886700" cy="549275"/>
          </a:xfrm>
        </p:spPr>
        <p:txBody>
          <a:bodyPr>
            <a:normAutofit/>
          </a:bodyPr>
          <a:lstStyle>
            <a:lvl1pPr>
              <a:defRPr sz="3000" b="1">
                <a:solidFill>
                  <a:schemeClr val="bg1"/>
                </a:solidFill>
                <a:effectLst/>
                <a:latin typeface="+mn-lt"/>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90318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9" y="1066800"/>
            <a:ext cx="3789362" cy="823912"/>
          </a:xfrm>
        </p:spPr>
        <p:txBody>
          <a:bodyPr anchor="b">
            <a:normAutofit/>
          </a:bodyPr>
          <a:lstStyle>
            <a:lvl1pPr marL="0" indent="0">
              <a:buNone/>
              <a:defRPr sz="2400" b="0">
                <a:latin typeface="+mn-lt"/>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743450" y="1066800"/>
            <a:ext cx="3773488" cy="823912"/>
          </a:xfrm>
        </p:spPr>
        <p:txBody>
          <a:bodyPr anchor="b">
            <a:normAutofit/>
          </a:bodyPr>
          <a:lstStyle>
            <a:lvl1pPr marL="0" indent="0">
              <a:buNone/>
              <a:defRPr sz="2400" b="0">
                <a:latin typeface="+mn-lt"/>
                <a:ea typeface="Georgia" charset="0"/>
                <a:cs typeface="Georgi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Slide Number Placeholder 5">
            <a:extLst>
              <a:ext uri="{FF2B5EF4-FFF2-40B4-BE49-F238E27FC236}">
                <a16:creationId xmlns:a16="http://schemas.microsoft.com/office/drawing/2014/main" id="{85989685-0160-1646-825C-10C007659FB3}"/>
              </a:ext>
            </a:extLst>
          </p:cNvPr>
          <p:cNvSpPr>
            <a:spLocks noGrp="1"/>
          </p:cNvSpPr>
          <p:nvPr>
            <p:ph type="sldNum" sz="quarter" idx="12"/>
          </p:nvPr>
        </p:nvSpPr>
        <p:spPr>
          <a:xfrm>
            <a:off x="6705600" y="6356350"/>
            <a:ext cx="2057400" cy="365125"/>
          </a:xfrm>
        </p:spPr>
        <p:txBody>
          <a:bodyPr/>
          <a:lstStyle>
            <a:lvl1pPr>
              <a:defRPr sz="1100">
                <a:latin typeface="Arial" panose="020B0604020202020204" pitchFamily="34" charset="0"/>
                <a:cs typeface="Arial" panose="020B0604020202020204" pitchFamily="34" charset="0"/>
              </a:defRPr>
            </a:lvl1pPr>
          </a:lstStyle>
          <a:p>
            <a:fld id="{7260C5D9-FBED-4113-8255-3140159C7AE2}"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sz="half" idx="13"/>
          </p:nvPr>
        </p:nvSpPr>
        <p:spPr>
          <a:xfrm>
            <a:off x="628650" y="1981200"/>
            <a:ext cx="3790950" cy="3124200"/>
          </a:xfrm>
          <a:prstGeom prst="rect">
            <a:avLst/>
          </a:prstGeom>
        </p:spPr>
        <p:txBody>
          <a:bodyPr/>
          <a:lstStyle>
            <a:lvl1pPr>
              <a:defRPr sz="2400">
                <a:latin typeface="+mn-lt"/>
                <a:ea typeface="Arial" charset="0"/>
                <a:cs typeface="Arial" charset="0"/>
              </a:defRPr>
            </a:lvl1pPr>
            <a:lvl2pPr marL="685800" indent="-2286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00200" indent="-22860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3"/>
          <p:cNvSpPr>
            <a:spLocks noGrp="1"/>
          </p:cNvSpPr>
          <p:nvPr>
            <p:ph sz="half" idx="2"/>
          </p:nvPr>
        </p:nvSpPr>
        <p:spPr>
          <a:xfrm>
            <a:off x="4743450" y="1981200"/>
            <a:ext cx="3771900" cy="3109913"/>
          </a:xfrm>
          <a:prstGeom prst="rect">
            <a:avLst/>
          </a:prstGeom>
        </p:spPr>
        <p:txBody>
          <a:bodyPr/>
          <a:lstStyle>
            <a:lvl1pPr>
              <a:defRPr sz="2400">
                <a:latin typeface="+mn-lt"/>
                <a:ea typeface="Arial" charset="0"/>
                <a:cs typeface="Arial" charset="0"/>
              </a:defRPr>
            </a:lvl1pPr>
            <a:lvl2pPr marL="685800" indent="-228600">
              <a:buFont typeface="Courier New" panose="02070309020205020404" pitchFamily="49" charset="0"/>
              <a:buChar char="o"/>
              <a:defRPr sz="2200">
                <a:latin typeface="+mn-lt"/>
                <a:ea typeface="Arial" charset="0"/>
                <a:cs typeface="Arial" charset="0"/>
              </a:defRPr>
            </a:lvl2pPr>
            <a:lvl3pPr marL="1143000" indent="-228600">
              <a:buFont typeface="Calibri" panose="020F0502020204030204" pitchFamily="34" charset="0"/>
              <a:buChar char="–"/>
              <a:defRPr>
                <a:latin typeface="+mn-lt"/>
                <a:ea typeface="Arial" charset="0"/>
                <a:cs typeface="Arial" charset="0"/>
              </a:defRPr>
            </a:lvl3pPr>
            <a:lvl4pPr marL="1600200" indent="-228600">
              <a:buFont typeface="Wingdings" panose="05000000000000000000" pitchFamily="2" charset="2"/>
              <a:buChar char="§"/>
              <a:defRPr sz="1800">
                <a:latin typeface="+mn-lt"/>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p:nvPr>
        </p:nvSpPr>
        <p:spPr>
          <a:xfrm>
            <a:off x="628650" y="228600"/>
            <a:ext cx="7886700" cy="549275"/>
          </a:xfrm>
        </p:spPr>
        <p:txBody>
          <a:bodyPr>
            <a:normAutofit/>
          </a:bodyPr>
          <a:lstStyle>
            <a:lvl1pPr>
              <a:defRPr sz="3000" b="1">
                <a:solidFill>
                  <a:schemeClr val="bg1"/>
                </a:solidFill>
                <a:effectLst/>
                <a:latin typeface="+mn-lt"/>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430226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6">
            <a:alphaModFix/>
          </a:blip>
          <a:srcRect/>
          <a:stretch/>
        </p:blipFill>
        <p:spPr>
          <a:xfrm>
            <a:off x="-7937" y="0"/>
            <a:ext cx="9171000" cy="1465200"/>
          </a:xfrm>
          <a:prstGeom prst="rect">
            <a:avLst/>
          </a:prstGeom>
          <a:noFill/>
          <a:ln>
            <a:noFill/>
          </a:ln>
        </p:spPr>
      </p:pic>
      <p:pic>
        <p:nvPicPr>
          <p:cNvPr id="7" name="Google Shape;7;p1"/>
          <p:cNvPicPr preferRelativeResize="0"/>
          <p:nvPr/>
        </p:nvPicPr>
        <p:blipFill rotWithShape="1">
          <a:blip r:embed="rId7">
            <a:alphaModFix/>
          </a:blip>
          <a:srcRect/>
          <a:stretch/>
        </p:blipFill>
        <p:spPr>
          <a:xfrm>
            <a:off x="8610600" y="5962650"/>
            <a:ext cx="457200" cy="665100"/>
          </a:xfrm>
          <a:prstGeom prst="rect">
            <a:avLst/>
          </a:prstGeom>
          <a:noFill/>
          <a:ln>
            <a:noFill/>
          </a:ln>
        </p:spPr>
      </p:pic>
      <p:sp>
        <p:nvSpPr>
          <p:cNvPr id="8" name="Google Shape;8;p1"/>
          <p:cNvSpPr txBox="1">
            <a:spLocks noGrp="1"/>
          </p:cNvSpPr>
          <p:nvPr>
            <p:ph type="title"/>
          </p:nvPr>
        </p:nvSpPr>
        <p:spPr>
          <a:xfrm>
            <a:off x="152400" y="0"/>
            <a:ext cx="8610600" cy="12192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1pPr>
            <a:lvl2pPr marR="0" lvl="1"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2pPr>
            <a:lvl3pPr marR="0" lvl="2"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3pPr>
            <a:lvl4pPr marR="0" lvl="3"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4pPr>
            <a:lvl5pPr marR="0" lvl="4"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5pPr>
            <a:lvl6pPr marR="0" lvl="5"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lt1"/>
              </a:buClr>
              <a:buSzPts val="4000"/>
              <a:buFont typeface="Source Sans Pro"/>
              <a:buNone/>
              <a:defRPr sz="4000" b="0" i="0" u="none" strike="noStrike" cap="none">
                <a:solidFill>
                  <a:schemeClr val="lt1"/>
                </a:solidFill>
                <a:latin typeface="Source Sans Pro"/>
                <a:ea typeface="Source Sans Pro"/>
                <a:cs typeface="Source Sans Pro"/>
                <a:sym typeface="Source Sans Pro"/>
              </a:defRPr>
            </a:lvl9pPr>
          </a:lstStyle>
          <a:p>
            <a:endParaRPr/>
          </a:p>
        </p:txBody>
      </p:sp>
      <p:sp>
        <p:nvSpPr>
          <p:cNvPr id="9" name="Google Shape;9;p1"/>
          <p:cNvSpPr txBox="1">
            <a:spLocks noGrp="1"/>
          </p:cNvSpPr>
          <p:nvPr>
            <p:ph type="body" idx="1"/>
          </p:nvPr>
        </p:nvSpPr>
        <p:spPr>
          <a:xfrm>
            <a:off x="228600" y="1465262"/>
            <a:ext cx="8610600" cy="50115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rgbClr val="1755A5"/>
              </a:buClr>
              <a:buSzPts val="3200"/>
              <a:buFont typeface="Source Sans Pro"/>
              <a:buChar char="●"/>
              <a:defRPr sz="3200" b="1" i="0" u="none" strike="noStrike" cap="none">
                <a:solidFill>
                  <a:srgbClr val="1755A5"/>
                </a:solidFill>
                <a:latin typeface="Source Sans Pro"/>
                <a:ea typeface="Source Sans Pro"/>
                <a:cs typeface="Source Sans Pro"/>
                <a:sym typeface="Source Sans Pro"/>
              </a:defRPr>
            </a:lvl1pPr>
            <a:lvl2pPr marL="914400" marR="0" lvl="1" indent="-419100" algn="l" rtl="0">
              <a:lnSpc>
                <a:spcPct val="100000"/>
              </a:lnSpc>
              <a:spcBef>
                <a:spcPts val="800"/>
              </a:spcBef>
              <a:spcAft>
                <a:spcPts val="0"/>
              </a:spcAft>
              <a:buClr>
                <a:srgbClr val="1755A5"/>
              </a:buClr>
              <a:buSzPts val="3000"/>
              <a:buFont typeface="Noto Sans Symbols"/>
              <a:buChar char="▪"/>
              <a:defRPr sz="3000" b="0" i="0" u="none" strike="noStrike" cap="none">
                <a:solidFill>
                  <a:schemeClr val="dk1"/>
                </a:solidFill>
                <a:latin typeface="Source Sans Pro"/>
                <a:ea typeface="Source Sans Pro"/>
                <a:cs typeface="Source Sans Pro"/>
                <a:sym typeface="Source Sans Pro"/>
              </a:defRPr>
            </a:lvl2pPr>
            <a:lvl3pPr marL="1371600" marR="0" lvl="2" indent="-419100" algn="l" rtl="0">
              <a:lnSpc>
                <a:spcPct val="100000"/>
              </a:lnSpc>
              <a:spcBef>
                <a:spcPts val="800"/>
              </a:spcBef>
              <a:spcAft>
                <a:spcPts val="0"/>
              </a:spcAft>
              <a:buClr>
                <a:srgbClr val="1755A5"/>
              </a:buClr>
              <a:buSzPts val="3000"/>
              <a:buFont typeface="Arial"/>
              <a:buChar char="•"/>
              <a:defRPr sz="3000" b="0" i="0" u="none" strike="noStrike" cap="none">
                <a:solidFill>
                  <a:schemeClr val="dk1"/>
                </a:solidFill>
                <a:latin typeface="Source Sans Pro"/>
                <a:ea typeface="Source Sans Pro"/>
                <a:cs typeface="Source Sans Pro"/>
                <a:sym typeface="Source Sans Pro"/>
              </a:defRPr>
            </a:lvl3pPr>
            <a:lvl4pPr marL="1828800" marR="0" lvl="3" indent="-419100" algn="l" rtl="0">
              <a:lnSpc>
                <a:spcPct val="100000"/>
              </a:lnSpc>
              <a:spcBef>
                <a:spcPts val="800"/>
              </a:spcBef>
              <a:spcAft>
                <a:spcPts val="0"/>
              </a:spcAft>
              <a:buClr>
                <a:srgbClr val="1755A5"/>
              </a:buClr>
              <a:buSzPts val="3000"/>
              <a:buFont typeface="Arial"/>
              <a:buChar char="–"/>
              <a:defRPr sz="3000" b="0" i="0" u="none" strike="noStrike" cap="none">
                <a:solidFill>
                  <a:schemeClr val="dk1"/>
                </a:solidFill>
                <a:latin typeface="Source Sans Pro"/>
                <a:ea typeface="Source Sans Pro"/>
                <a:cs typeface="Source Sans Pro"/>
                <a:sym typeface="Source Sans Pro"/>
              </a:defRPr>
            </a:lvl4pPr>
            <a:lvl5pPr marL="2286000" marR="0" lvl="4" indent="-419100" algn="l" rtl="0">
              <a:lnSpc>
                <a:spcPct val="100000"/>
              </a:lnSpc>
              <a:spcBef>
                <a:spcPts val="800"/>
              </a:spcBef>
              <a:spcAft>
                <a:spcPts val="0"/>
              </a:spcAft>
              <a:buClr>
                <a:srgbClr val="1755A5"/>
              </a:buClr>
              <a:buSzPts val="3000"/>
              <a:buFont typeface="Arial"/>
              <a:buChar char="»"/>
              <a:defRPr sz="3000" b="0" i="0" u="none" strike="noStrike" cap="none">
                <a:solidFill>
                  <a:schemeClr val="dk1"/>
                </a:solidFill>
                <a:latin typeface="Source Sans Pro"/>
                <a:ea typeface="Source Sans Pro"/>
                <a:cs typeface="Source Sans Pro"/>
                <a:sym typeface="Source Sans Pro"/>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 name="Google Shape;10;p1"/>
          <p:cNvSpPr/>
          <p:nvPr/>
        </p:nvSpPr>
        <p:spPr>
          <a:xfrm rot="10800000">
            <a:off x="-11125" y="6643775"/>
            <a:ext cx="9171000" cy="230100"/>
          </a:xfrm>
          <a:prstGeom prst="rect">
            <a:avLst/>
          </a:prstGeom>
          <a:gradFill>
            <a:gsLst>
              <a:gs pos="0">
                <a:srgbClr val="1755A5"/>
              </a:gs>
              <a:gs pos="100000">
                <a:srgbClr val="19ADDF"/>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 name="Google Shape;11;p1"/>
          <p:cNvSpPr/>
          <p:nvPr/>
        </p:nvSpPr>
        <p:spPr>
          <a:xfrm rot="10800000">
            <a:off x="-10975" y="9700"/>
            <a:ext cx="9151800" cy="231600"/>
          </a:xfrm>
          <a:prstGeom prst="rect">
            <a:avLst/>
          </a:prstGeom>
          <a:gradFill>
            <a:gsLst>
              <a:gs pos="0">
                <a:srgbClr val="1755A5"/>
              </a:gs>
              <a:gs pos="100000">
                <a:srgbClr val="19ADDF"/>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599C65AF-7FAC-4637-8F4D-C6E1E2A553DF" descr="105D65A4-AB9E-4635-85E5-F4C992FD7BB6@hsd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641375"/>
      </p:ext>
    </p:extLst>
  </p:cSld>
  <p:clrMap bg1="lt1" tx1="dk1" bg2="lt2" tx2="dk2" accent1="accent1" accent2="accent2" accent3="accent3" accent4="accent4" accent5="accent5" accent6="accent6" hlink="hlink" folHlink="folHlink"/>
  <p:sldLayoutIdLst>
    <p:sldLayoutId id="2147483655" r:id="rId1"/>
    <p:sldLayoutId id="214748365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260C5D9-FBED-4113-8255-3140159C7AE2}"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487070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260C5D9-FBED-4113-8255-3140159C7AE2}"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88877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projectredcap.or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mailto:Timika.Anderson@achn.net" TargetMode="External"/><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hyperlink" Target="mailto:Lindsay.zeman@achn.net" TargetMode="External"/><Relationship Id="rId5" Type="http://schemas.openxmlformats.org/officeDocument/2006/relationships/hyperlink" Target="mailto:Sarah.pylant@achn.net" TargetMode="External"/><Relationship Id="rId4" Type="http://schemas.openxmlformats.org/officeDocument/2006/relationships/hyperlink" Target="mailto:Dara.gray@achn.ne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p6"/>
          <p:cNvSpPr txBox="1">
            <a:spLocks noGrp="1"/>
          </p:cNvSpPr>
          <p:nvPr>
            <p:ph type="ctrTitle"/>
          </p:nvPr>
        </p:nvSpPr>
        <p:spPr>
          <a:xfrm>
            <a:off x="152400" y="304800"/>
            <a:ext cx="8699700" cy="147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1755A5"/>
              </a:buClr>
              <a:buSzPts val="3600"/>
              <a:buFont typeface="Source Sans Pro"/>
              <a:buNone/>
            </a:pPr>
            <a:r>
              <a:rPr lang="en-US" sz="3600" b="1" i="1"/>
              <a:t>Moving On: Supporting the Transition From the Electronic Screening Tool</a:t>
            </a:r>
            <a:endParaRPr sz="3600" b="1" i="1" u="none" strike="noStrike" cap="none">
              <a:solidFill>
                <a:srgbClr val="1755A5"/>
              </a:solidFill>
              <a:latin typeface="Source Sans Pro"/>
              <a:ea typeface="Source Sans Pro"/>
              <a:cs typeface="Source Sans Pro"/>
              <a:sym typeface="Source Sans Pro"/>
            </a:endParaRPr>
          </a:p>
        </p:txBody>
      </p:sp>
      <p:sp>
        <p:nvSpPr>
          <p:cNvPr id="35" name="Google Shape;35;p6"/>
          <p:cNvSpPr txBox="1">
            <a:spLocks noGrp="1"/>
          </p:cNvSpPr>
          <p:nvPr>
            <p:ph type="subTitle" idx="1"/>
          </p:nvPr>
        </p:nvSpPr>
        <p:spPr>
          <a:xfrm>
            <a:off x="606425" y="4132625"/>
            <a:ext cx="8347200" cy="12603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lt1"/>
              </a:buClr>
              <a:buSzPts val="3200"/>
              <a:buFont typeface="Arial"/>
              <a:buNone/>
            </a:pPr>
            <a:endParaRPr sz="3200" b="1" i="0" u="none" strike="noStrike" cap="none">
              <a:solidFill>
                <a:schemeClr val="lt1"/>
              </a:solidFill>
              <a:latin typeface="Source Sans Pro"/>
              <a:ea typeface="Source Sans Pro"/>
              <a:cs typeface="Source Sans Pro"/>
              <a:sym typeface="Source Sans Pro"/>
            </a:endParaRPr>
          </a:p>
          <a:p>
            <a:pPr marL="0" marR="0" lvl="0" indent="0" algn="r" rtl="0">
              <a:lnSpc>
                <a:spcPct val="100000"/>
              </a:lnSpc>
              <a:spcBef>
                <a:spcPts val="800"/>
              </a:spcBef>
              <a:spcAft>
                <a:spcPts val="0"/>
              </a:spcAft>
              <a:buClr>
                <a:schemeClr val="lt1"/>
              </a:buClr>
              <a:buSzPts val="3200"/>
              <a:buFont typeface="Arial"/>
              <a:buNone/>
            </a:pPr>
            <a:r>
              <a:rPr lang="en-US"/>
              <a:t>Highlighting data system options to support Healthy Start program implementation</a:t>
            </a:r>
            <a:endParaRPr sz="3200" b="1" i="0" u="none" strike="noStrike" cap="none">
              <a:solidFill>
                <a:schemeClr val="lt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9100" y="152400"/>
            <a:ext cx="8305800" cy="2747962"/>
          </a:xfrm>
        </p:spPr>
        <p:txBody>
          <a:bodyPr>
            <a:normAutofit fontScale="90000"/>
          </a:bodyPr>
          <a:lstStyle/>
          <a:p>
            <a:r>
              <a:rPr lang="en-US" sz="4500" dirty="0"/>
              <a:t>Access Community Health Network </a:t>
            </a:r>
            <a:br>
              <a:rPr lang="en-US" sz="4500" dirty="0"/>
            </a:br>
            <a:r>
              <a:rPr lang="en-US" sz="4500" dirty="0"/>
              <a:t>Westside Healthy Start (WHS) &amp; </a:t>
            </a:r>
            <a:br>
              <a:rPr lang="en-US" sz="4500" dirty="0"/>
            </a:br>
            <a:r>
              <a:rPr lang="en-US" sz="4500" u="sng" dirty="0"/>
              <a:t>R</a:t>
            </a:r>
            <a:r>
              <a:rPr lang="en-US" sz="4500" dirty="0"/>
              <a:t>esearch </a:t>
            </a:r>
            <a:r>
              <a:rPr lang="en-US" sz="4500" u="sng" dirty="0"/>
              <a:t>E</a:t>
            </a:r>
            <a:r>
              <a:rPr lang="en-US" sz="4500" dirty="0"/>
              <a:t>lectronic </a:t>
            </a:r>
            <a:r>
              <a:rPr lang="en-US" sz="4500" u="sng" dirty="0"/>
              <a:t>D</a:t>
            </a:r>
            <a:r>
              <a:rPr lang="en-US" sz="4500" dirty="0"/>
              <a:t>ata </a:t>
            </a:r>
            <a:r>
              <a:rPr lang="en-US" sz="4500" u="sng" dirty="0"/>
              <a:t>Cap</a:t>
            </a:r>
            <a:r>
              <a:rPr lang="en-US" sz="4500" dirty="0"/>
              <a:t>ture</a:t>
            </a:r>
            <a:br>
              <a:rPr lang="en-US" sz="4500" dirty="0"/>
            </a:br>
            <a:r>
              <a:rPr lang="en-US" sz="4500" dirty="0"/>
              <a:t>(REDCap)</a:t>
            </a:r>
          </a:p>
        </p:txBody>
      </p:sp>
      <p:sp>
        <p:nvSpPr>
          <p:cNvPr id="6" name="Subtitle 5"/>
          <p:cNvSpPr>
            <a:spLocks noGrp="1"/>
          </p:cNvSpPr>
          <p:nvPr>
            <p:ph type="subTitle" idx="1"/>
          </p:nvPr>
        </p:nvSpPr>
        <p:spPr>
          <a:xfrm>
            <a:off x="1143000" y="3048000"/>
            <a:ext cx="6858000" cy="1981200"/>
          </a:xfrm>
        </p:spPr>
        <p:txBody>
          <a:bodyPr/>
          <a:lstStyle/>
          <a:p>
            <a:pPr>
              <a:lnSpc>
                <a:spcPct val="100000"/>
              </a:lnSpc>
              <a:spcBef>
                <a:spcPts val="0"/>
              </a:spcBef>
            </a:pPr>
            <a:r>
              <a:rPr lang="en-US" sz="2600" dirty="0"/>
              <a:t>Timika Anderson-Reeves, Program Director</a:t>
            </a:r>
          </a:p>
          <a:p>
            <a:pPr>
              <a:lnSpc>
                <a:spcPct val="100000"/>
              </a:lnSpc>
              <a:spcBef>
                <a:spcPts val="0"/>
              </a:spcBef>
            </a:pPr>
            <a:r>
              <a:rPr lang="en-US" sz="2600" dirty="0"/>
              <a:t>Dara Gray, Program Manager</a:t>
            </a:r>
          </a:p>
          <a:p>
            <a:pPr>
              <a:lnSpc>
                <a:spcPct val="100000"/>
              </a:lnSpc>
              <a:spcBef>
                <a:spcPts val="0"/>
              </a:spcBef>
            </a:pPr>
            <a:r>
              <a:rPr lang="en-US" sz="2600" dirty="0"/>
              <a:t>Lindsay Zeman, Evaluation Specialist </a:t>
            </a:r>
          </a:p>
          <a:p>
            <a:pPr>
              <a:lnSpc>
                <a:spcPct val="100000"/>
              </a:lnSpc>
              <a:spcBef>
                <a:spcPts val="0"/>
              </a:spcBef>
            </a:pPr>
            <a:r>
              <a:rPr lang="en-US" sz="2600" dirty="0"/>
              <a:t>Sarah Pylant, Data Management Specialist</a:t>
            </a:r>
          </a:p>
          <a:p>
            <a:pPr>
              <a:lnSpc>
                <a:spcPct val="100000"/>
              </a:lnSpc>
              <a:spcBef>
                <a:spcPts val="0"/>
              </a:spcBef>
            </a:pPr>
            <a:r>
              <a:rPr lang="en-US" sz="1800" dirty="0"/>
              <a:t>October 24, 2018</a:t>
            </a:r>
            <a:r>
              <a:rPr lang="en-US" sz="2600" dirty="0"/>
              <a:t> </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a:lstStyle/>
          <a:p>
            <a:pPr>
              <a:buClrTx/>
              <a:buFontTx/>
              <a:buNone/>
            </a:pPr>
            <a:fld id="{6F43A266-21B9-40CC-805C-46DE6D541300}" type="slidenum">
              <a:rPr lang="en-US" sz="1800" kern="1200" smtClean="0">
                <a:latin typeface="Calibri" panose="020F0502020204030204"/>
                <a:ea typeface="+mn-ea"/>
                <a:cs typeface="+mn-cs"/>
              </a:rPr>
              <a:pPr>
                <a:buClrTx/>
                <a:buFontTx/>
                <a:buNone/>
              </a:pPr>
              <a:t>10</a:t>
            </a:fld>
            <a:endParaRPr lang="en-US" sz="1800" kern="1200">
              <a:latin typeface="Calibri" panose="020F0502020204030204"/>
              <a:ea typeface="+mn-ea"/>
              <a:cs typeface="+mn-cs"/>
            </a:endParaRPr>
          </a:p>
        </p:txBody>
      </p:sp>
    </p:spTree>
    <p:extLst>
      <p:ext uri="{BB962C8B-B14F-4D97-AF65-F5344CB8AC3E}">
        <p14:creationId xmlns:p14="http://schemas.microsoft.com/office/powerpoint/2010/main" val="189423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Outline</a:t>
            </a:r>
          </a:p>
        </p:txBody>
      </p:sp>
      <p:sp>
        <p:nvSpPr>
          <p:cNvPr id="5" name="Content Placeholder 4"/>
          <p:cNvSpPr>
            <a:spLocks noGrp="1"/>
          </p:cNvSpPr>
          <p:nvPr>
            <p:ph idx="1"/>
          </p:nvPr>
        </p:nvSpPr>
        <p:spPr/>
        <p:txBody>
          <a:bodyPr/>
          <a:lstStyle/>
          <a:p>
            <a:r>
              <a:rPr lang="en-US" dirty="0"/>
              <a:t>REDCap Overview</a:t>
            </a:r>
          </a:p>
          <a:p>
            <a:r>
              <a:rPr lang="en-US" dirty="0"/>
              <a:t>REDCap Project Development </a:t>
            </a:r>
          </a:p>
          <a:p>
            <a:pPr lvl="1"/>
            <a:r>
              <a:rPr lang="en-US" dirty="0"/>
              <a:t>Online Designer </a:t>
            </a:r>
          </a:p>
          <a:p>
            <a:pPr lvl="1"/>
            <a:r>
              <a:rPr lang="en-US" dirty="0"/>
              <a:t>REDCap Features </a:t>
            </a:r>
          </a:p>
          <a:p>
            <a:r>
              <a:rPr lang="en-US" dirty="0"/>
              <a:t>Data Entry</a:t>
            </a:r>
          </a:p>
          <a:p>
            <a:r>
              <a:rPr lang="en-US" dirty="0"/>
              <a:t>Reporting </a:t>
            </a:r>
          </a:p>
          <a:p>
            <a:r>
              <a:rPr lang="en-US" dirty="0"/>
              <a:t>HSMED Upload </a:t>
            </a:r>
          </a:p>
          <a:p>
            <a:endParaRPr lang="en-US" dirty="0"/>
          </a:p>
        </p:txBody>
      </p:sp>
    </p:spTree>
    <p:extLst>
      <p:ext uri="{BB962C8B-B14F-4D97-AF65-F5344CB8AC3E}">
        <p14:creationId xmlns:p14="http://schemas.microsoft.com/office/powerpoint/2010/main" val="3891485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REDCap Overview</a:t>
            </a:r>
          </a:p>
        </p:txBody>
      </p:sp>
      <p:sp>
        <p:nvSpPr>
          <p:cNvPr id="5" name="Content Placeholder 4"/>
          <p:cNvSpPr>
            <a:spLocks noGrp="1"/>
          </p:cNvSpPr>
          <p:nvPr>
            <p:ph idx="1"/>
          </p:nvPr>
        </p:nvSpPr>
        <p:spPr>
          <a:xfrm>
            <a:off x="628650" y="1066800"/>
            <a:ext cx="7886700" cy="4572000"/>
          </a:xfrm>
        </p:spPr>
        <p:txBody>
          <a:bodyPr>
            <a:normAutofit fontScale="92500" lnSpcReduction="20000"/>
          </a:bodyPr>
          <a:lstStyle/>
          <a:p>
            <a:pPr marL="0" indent="0">
              <a:buNone/>
            </a:pPr>
            <a:r>
              <a:rPr lang="en-US" b="1" dirty="0"/>
              <a:t>What is REDCap?</a:t>
            </a:r>
          </a:p>
          <a:p>
            <a:r>
              <a:rPr lang="en-US" dirty="0"/>
              <a:t>“REDCap (Research Electronic Data Capture) is a secure web application for building and managing online surveys and databases.”</a:t>
            </a:r>
          </a:p>
          <a:p>
            <a:pPr marL="0" indent="0">
              <a:buNone/>
            </a:pPr>
            <a:r>
              <a:rPr lang="en-US" b="1" dirty="0"/>
              <a:t>How do I get REDCap at my organization?</a:t>
            </a:r>
          </a:p>
          <a:p>
            <a:r>
              <a:rPr lang="en-US" dirty="0"/>
              <a:t>“REDCap software and support are available at no charge to institutions that join the REDCap Consortium.”</a:t>
            </a:r>
          </a:p>
          <a:p>
            <a:pPr marL="0" indent="0">
              <a:buNone/>
            </a:pPr>
            <a:r>
              <a:rPr lang="en-US" b="1" dirty="0"/>
              <a:t>How do I join the REDCap Consortium?</a:t>
            </a:r>
          </a:p>
          <a:p>
            <a:r>
              <a:rPr lang="en-US" dirty="0"/>
              <a:t>Review infrastructure requirements (i.e. </a:t>
            </a:r>
            <a:r>
              <a:rPr lang="nb-NO" dirty="0"/>
              <a:t>PHP web server, MySQL database server, etc.)</a:t>
            </a:r>
            <a:endParaRPr lang="en-US" dirty="0"/>
          </a:p>
          <a:p>
            <a:r>
              <a:rPr lang="en-US" dirty="0"/>
              <a:t>Review end-user license agreement between Vanderbilt University and your institution</a:t>
            </a:r>
          </a:p>
          <a:p>
            <a:r>
              <a:rPr lang="nb-NO" dirty="0"/>
              <a:t>For more information: </a:t>
            </a:r>
            <a:r>
              <a:rPr lang="nb-NO" dirty="0">
                <a:hlinkClick r:id="rId3" tooltip="Link to RedCap website"/>
              </a:rPr>
              <a:t>https://projectredcap.org/</a:t>
            </a:r>
            <a:r>
              <a:rPr lang="nb-NO" dirty="0"/>
              <a:t> and select</a:t>
            </a:r>
          </a:p>
          <a:p>
            <a:pPr marL="0" indent="0">
              <a:buNone/>
            </a:pPr>
            <a:r>
              <a:rPr lang="nb-NO" dirty="0"/>
              <a:t> </a:t>
            </a:r>
            <a:endParaRPr lang="en-US" dirty="0"/>
          </a:p>
        </p:txBody>
      </p:sp>
      <p:pic>
        <p:nvPicPr>
          <p:cNvPr id="6" name="Picture 5" descr="Button reading &quot;learn more&quot;"/>
          <p:cNvPicPr>
            <a:picLocks noChangeAspect="1"/>
          </p:cNvPicPr>
          <p:nvPr/>
        </p:nvPicPr>
        <p:blipFill>
          <a:blip r:embed="rId4"/>
          <a:stretch>
            <a:fillRect/>
          </a:stretch>
        </p:blipFill>
        <p:spPr>
          <a:xfrm>
            <a:off x="3505200" y="5181600"/>
            <a:ext cx="1752600" cy="54292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12287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REDCap Overview - Security </a:t>
            </a:r>
          </a:p>
        </p:txBody>
      </p:sp>
      <p:sp>
        <p:nvSpPr>
          <p:cNvPr id="3" name="Content Placeholder 2"/>
          <p:cNvSpPr>
            <a:spLocks noGrp="1"/>
          </p:cNvSpPr>
          <p:nvPr>
            <p:ph idx="1"/>
          </p:nvPr>
        </p:nvSpPr>
        <p:spPr>
          <a:xfrm>
            <a:off x="628650" y="1066800"/>
            <a:ext cx="7886700" cy="4495800"/>
          </a:xfrm>
        </p:spPr>
        <p:txBody>
          <a:bodyPr>
            <a:normAutofit/>
          </a:bodyPr>
          <a:lstStyle/>
          <a:p>
            <a:r>
              <a:rPr lang="en-US" dirty="0"/>
              <a:t>“Security surrounding REDCap has nothing to do with the REDCap software itself but rather is dependent upon the IT infrastructure and environment in which REDCap has been installed.”</a:t>
            </a:r>
          </a:p>
          <a:p>
            <a:r>
              <a:rPr lang="en-US" dirty="0"/>
              <a:t>REDCap User Privileges </a:t>
            </a:r>
          </a:p>
          <a:p>
            <a:pPr lvl="1"/>
            <a:r>
              <a:rPr lang="en-US" dirty="0"/>
              <a:t>Users will only have access to created projects or projects to which they have been granted access</a:t>
            </a:r>
          </a:p>
          <a:p>
            <a:pPr lvl="1"/>
            <a:r>
              <a:rPr lang="en-US" dirty="0"/>
              <a:t>User Rights</a:t>
            </a:r>
          </a:p>
          <a:p>
            <a:pPr lvl="1"/>
            <a:r>
              <a:rPr lang="en-US" dirty="0"/>
              <a:t>Data Access Groups (DAGs)</a:t>
            </a:r>
          </a:p>
          <a:p>
            <a:r>
              <a:rPr lang="en-US" dirty="0"/>
              <a:t>REDCap Authentication</a:t>
            </a:r>
          </a:p>
          <a:p>
            <a:r>
              <a:rPr lang="en-US" dirty="0"/>
              <a:t>Auto-logout Setting</a:t>
            </a:r>
          </a:p>
        </p:txBody>
      </p:sp>
      <p:pic>
        <p:nvPicPr>
          <p:cNvPr id="5" name="Picture 4" descr="Screenshot from RedCap of &quot;editing existing user role 'Administrator'&quot;"/>
          <p:cNvPicPr>
            <a:picLocks noChangeAspect="1"/>
          </p:cNvPicPr>
          <p:nvPr/>
        </p:nvPicPr>
        <p:blipFill>
          <a:blip r:embed="rId3"/>
          <a:stretch>
            <a:fillRect/>
          </a:stretch>
        </p:blipFill>
        <p:spPr>
          <a:xfrm>
            <a:off x="3581400" y="4724400"/>
            <a:ext cx="5400675" cy="195270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9603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80B36B-6727-9543-A6BB-4D7D8549C2E8}"/>
              </a:ext>
            </a:extLst>
          </p:cNvPr>
          <p:cNvSpPr>
            <a:spLocks noGrp="1"/>
          </p:cNvSpPr>
          <p:nvPr>
            <p:ph type="sldNum" sz="quarter" idx="12"/>
          </p:nvPr>
        </p:nvSpPr>
        <p:spPr/>
        <p:txBody>
          <a:bodyPr/>
          <a:lstStyle/>
          <a:p>
            <a:fld id="{6F43A266-21B9-40CC-805C-46DE6D541300}" type="slidenum">
              <a:rPr lang="en-US" smtClean="0">
                <a:solidFill>
                  <a:prstClr val="black">
                    <a:tint val="75000"/>
                  </a:prstClr>
                </a:solidFill>
              </a:rPr>
              <a:pPr/>
              <a:t>14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REDCap Project Development</a:t>
            </a:r>
          </a:p>
        </p:txBody>
      </p:sp>
      <p:sp>
        <p:nvSpPr>
          <p:cNvPr id="3" name="Content Placeholder 2"/>
          <p:cNvSpPr>
            <a:spLocks noGrp="1"/>
          </p:cNvSpPr>
          <p:nvPr>
            <p:ph idx="1"/>
          </p:nvPr>
        </p:nvSpPr>
        <p:spPr>
          <a:xfrm>
            <a:off x="628650" y="1143000"/>
            <a:ext cx="7886700" cy="4419600"/>
          </a:xfrm>
        </p:spPr>
        <p:txBody>
          <a:bodyPr>
            <a:normAutofit/>
          </a:bodyPr>
          <a:lstStyle/>
          <a:p>
            <a:pPr marL="0" indent="0">
              <a:buNone/>
            </a:pPr>
            <a:r>
              <a:rPr lang="en-US" sz="3000" b="1" u="sng" dirty="0"/>
              <a:t>Project Types</a:t>
            </a:r>
          </a:p>
          <a:p>
            <a:pPr marL="457200" lvl="1" indent="-365760">
              <a:buFont typeface="+mj-lt"/>
              <a:buAutoNum type="arabicPeriod"/>
            </a:pPr>
            <a:r>
              <a:rPr lang="en-US" sz="2600" dirty="0"/>
              <a:t>Survey </a:t>
            </a:r>
          </a:p>
          <a:p>
            <a:pPr marL="457200" lvl="1" indent="-365760">
              <a:buFont typeface="+mj-lt"/>
              <a:buAutoNum type="arabicPeriod"/>
            </a:pPr>
            <a:r>
              <a:rPr lang="en-US" sz="2600" dirty="0"/>
              <a:t>Traditional (i.e. WHS) – Data entry happens within the project; new records are created; structure can vary.</a:t>
            </a:r>
          </a:p>
          <a:p>
            <a:pPr marL="457200" lvl="1" indent="-365760">
              <a:buFont typeface="+mj-lt"/>
              <a:buAutoNum type="arabicPeriod"/>
            </a:pPr>
            <a:r>
              <a:rPr lang="en-US" sz="2600" dirty="0"/>
              <a:t>Longitudinal – Designed to capture the same variables multiple times over time. The REDCap longitudinal module forms are displayed in a grid. </a:t>
            </a:r>
            <a:endParaRPr lang="en-US" sz="2600" b="1" u="sng" dirty="0"/>
          </a:p>
        </p:txBody>
      </p:sp>
    </p:spTree>
    <p:extLst>
      <p:ext uri="{BB962C8B-B14F-4D97-AF65-F5344CB8AC3E}">
        <p14:creationId xmlns:p14="http://schemas.microsoft.com/office/powerpoint/2010/main" val="258261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REDCap Project Development - Set Up</a:t>
            </a:r>
          </a:p>
        </p:txBody>
      </p:sp>
      <p:pic>
        <p:nvPicPr>
          <p:cNvPr id="5" name="Picture 4" descr="Screenshot ofrom RedCap of setup"/>
          <p:cNvPicPr>
            <a:picLocks noChangeAspect="1"/>
          </p:cNvPicPr>
          <p:nvPr/>
        </p:nvPicPr>
        <p:blipFill>
          <a:blip r:embed="rId3"/>
          <a:stretch>
            <a:fillRect/>
          </a:stretch>
        </p:blipFill>
        <p:spPr>
          <a:xfrm>
            <a:off x="2743200" y="914400"/>
            <a:ext cx="4013200" cy="56388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6289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REDCap Project Development </a:t>
            </a:r>
          </a:p>
        </p:txBody>
      </p:sp>
      <p:sp>
        <p:nvSpPr>
          <p:cNvPr id="7" name="TextBox 6"/>
          <p:cNvSpPr txBox="1"/>
          <p:nvPr/>
        </p:nvSpPr>
        <p:spPr>
          <a:xfrm>
            <a:off x="304800" y="2932837"/>
            <a:ext cx="2362200" cy="3000821"/>
          </a:xfrm>
          <a:prstGeom prst="rect">
            <a:avLst/>
          </a:prstGeom>
          <a:noFill/>
        </p:spPr>
        <p:txBody>
          <a:bodyPr wrap="square" rtlCol="0">
            <a:spAutoFit/>
          </a:bodyPr>
          <a:lstStyle/>
          <a:p>
            <a:pPr>
              <a:buClrTx/>
              <a:buFontTx/>
              <a:buNone/>
            </a:pPr>
            <a:r>
              <a:rPr lang="en-US" sz="1900" b="1" u="sng" kern="1200" dirty="0">
                <a:solidFill>
                  <a:prstClr val="black"/>
                </a:solidFill>
                <a:latin typeface="Calibri" panose="020F0502020204030204"/>
                <a:ea typeface="+mn-ea"/>
                <a:cs typeface="+mn-cs"/>
              </a:rPr>
              <a:t>Offline</a:t>
            </a:r>
            <a:r>
              <a:rPr lang="en-US" sz="1900" kern="1200" dirty="0">
                <a:solidFill>
                  <a:prstClr val="black"/>
                </a:solidFill>
                <a:latin typeface="Calibri" panose="020F0502020204030204"/>
                <a:ea typeface="+mn-ea"/>
                <a:cs typeface="+mn-cs"/>
              </a:rPr>
              <a:t> - Data dictionary created in CSV file. This method is often suggested for larger projects. </a:t>
            </a:r>
          </a:p>
          <a:p>
            <a:pPr>
              <a:buClrTx/>
              <a:buFontTx/>
              <a:buNone/>
            </a:pPr>
            <a:r>
              <a:rPr lang="en-US" sz="1900" b="1" u="sng" kern="1200" dirty="0">
                <a:solidFill>
                  <a:prstClr val="black"/>
                </a:solidFill>
                <a:latin typeface="Calibri" panose="020F0502020204030204"/>
                <a:ea typeface="+mn-ea"/>
                <a:cs typeface="+mn-cs"/>
              </a:rPr>
              <a:t>Online Designer</a:t>
            </a:r>
          </a:p>
          <a:p>
            <a:pPr>
              <a:buClrTx/>
              <a:buFontTx/>
              <a:buNone/>
            </a:pPr>
            <a:r>
              <a:rPr lang="en-US" sz="1900" kern="1200" dirty="0">
                <a:solidFill>
                  <a:prstClr val="black"/>
                </a:solidFill>
                <a:latin typeface="Calibri" panose="020F0502020204030204"/>
                <a:ea typeface="+mn-ea"/>
                <a:cs typeface="+mn-cs"/>
              </a:rPr>
              <a:t>Modes include development; production; draft</a:t>
            </a:r>
          </a:p>
          <a:p>
            <a:pPr>
              <a:buClrTx/>
              <a:buFontTx/>
              <a:buNone/>
            </a:pPr>
            <a:endParaRPr lang="en-US" sz="1800" kern="1200" dirty="0">
              <a:solidFill>
                <a:prstClr val="black"/>
              </a:solidFill>
              <a:latin typeface="Calibri" panose="020F0502020204030204"/>
              <a:ea typeface="+mn-ea"/>
              <a:cs typeface="+mn-cs"/>
            </a:endParaRPr>
          </a:p>
        </p:txBody>
      </p:sp>
      <p:pic>
        <p:nvPicPr>
          <p:cNvPr id="3" name="Picture 2" descr="Screenshot from RedCap of &quot;modify your data collection instruments in Draft Mode&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97" y="1006862"/>
            <a:ext cx="6913463" cy="1810669"/>
          </a:xfrm>
          <a:prstGeom prst="rect">
            <a:avLst/>
          </a:prstGeom>
        </p:spPr>
      </p:pic>
      <p:pic>
        <p:nvPicPr>
          <p:cNvPr id="4" name="Picture 3" descr="Screenshot from RedCap of &quot;add new field&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2932837"/>
            <a:ext cx="6352583" cy="3651821"/>
          </a:xfrm>
          <a:prstGeom prst="rect">
            <a:avLst/>
          </a:prstGeom>
        </p:spPr>
      </p:pic>
    </p:spTree>
    <p:extLst>
      <p:ext uri="{BB962C8B-B14F-4D97-AF65-F5344CB8AC3E}">
        <p14:creationId xmlns:p14="http://schemas.microsoft.com/office/powerpoint/2010/main" val="22836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REDCap Project Development - Field Validation</a:t>
            </a:r>
          </a:p>
        </p:txBody>
      </p:sp>
      <p:pic>
        <p:nvPicPr>
          <p:cNvPr id="9" name="Picture 8" descr="Screenshot from RedCap of field valid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6" y="1134506"/>
            <a:ext cx="3798137" cy="3731075"/>
          </a:xfrm>
          <a:prstGeom prst="rect">
            <a:avLst/>
          </a:prstGeom>
        </p:spPr>
      </p:pic>
      <p:pic>
        <p:nvPicPr>
          <p:cNvPr id="12" name="Picture 11" descr="Screenshot from RedCap of field valid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322" y="1002687"/>
            <a:ext cx="3444539" cy="2414225"/>
          </a:xfrm>
          <a:prstGeom prst="rect">
            <a:avLst/>
          </a:prstGeom>
        </p:spPr>
      </p:pic>
      <p:pic>
        <p:nvPicPr>
          <p:cNvPr id="3" name="Picture 2" descr="Screenshot from RedCap of field validation"/>
          <p:cNvPicPr>
            <a:picLocks noChangeAspect="1"/>
          </p:cNvPicPr>
          <p:nvPr/>
        </p:nvPicPr>
        <p:blipFill>
          <a:blip r:embed="rId5"/>
          <a:stretch>
            <a:fillRect/>
          </a:stretch>
        </p:blipFill>
        <p:spPr>
          <a:xfrm>
            <a:off x="3995854" y="3641725"/>
            <a:ext cx="3429000" cy="9334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543800" y="4864100"/>
            <a:ext cx="1447800" cy="861774"/>
          </a:xfrm>
          <a:prstGeom prst="rect">
            <a:avLst/>
          </a:prstGeom>
          <a:noFill/>
        </p:spPr>
        <p:txBody>
          <a:bodyPr wrap="square" rtlCol="0">
            <a:spAutoFit/>
          </a:bodyPr>
          <a:lstStyle/>
          <a:p>
            <a:pPr>
              <a:buClrTx/>
              <a:buFontTx/>
              <a:buNone/>
            </a:pPr>
            <a:r>
              <a:rPr lang="en-US" sz="1800" kern="1200" dirty="0">
                <a:solidFill>
                  <a:prstClr val="black"/>
                </a:solidFill>
                <a:latin typeface="Calibri" panose="020F0502020204030204"/>
                <a:ea typeface="+mn-ea"/>
                <a:cs typeface="+mn-cs"/>
              </a:rPr>
              <a:t>*</a:t>
            </a:r>
            <a:r>
              <a:rPr lang="en-US" sz="1600" kern="1200" dirty="0">
                <a:solidFill>
                  <a:prstClr val="black"/>
                </a:solidFill>
                <a:latin typeface="Calibri" panose="020F0502020204030204"/>
                <a:ea typeface="+mn-ea"/>
                <a:cs typeface="+mn-cs"/>
              </a:rPr>
              <a:t>This is a nice feature for birthdays. </a:t>
            </a:r>
          </a:p>
        </p:txBody>
      </p:sp>
      <p:pic>
        <p:nvPicPr>
          <p:cNvPr id="10" name="Picture 9" descr="Screenshot from RedCap of field validati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5443" y="4915015"/>
            <a:ext cx="3938357" cy="1194920"/>
          </a:xfrm>
          <a:prstGeom prst="rect">
            <a:avLst/>
          </a:prstGeom>
        </p:spPr>
      </p:pic>
    </p:spTree>
    <p:extLst>
      <p:ext uri="{BB962C8B-B14F-4D97-AF65-F5344CB8AC3E}">
        <p14:creationId xmlns:p14="http://schemas.microsoft.com/office/powerpoint/2010/main" val="592566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REDCap Project Development - Branching Logic</a:t>
            </a:r>
          </a:p>
        </p:txBody>
      </p:sp>
      <p:sp>
        <p:nvSpPr>
          <p:cNvPr id="3" name="TextBox 2"/>
          <p:cNvSpPr txBox="1"/>
          <p:nvPr/>
        </p:nvSpPr>
        <p:spPr>
          <a:xfrm>
            <a:off x="104775" y="2133600"/>
            <a:ext cx="2686050" cy="1354217"/>
          </a:xfrm>
          <a:prstGeom prst="rect">
            <a:avLst/>
          </a:prstGeom>
          <a:noFill/>
        </p:spPr>
        <p:txBody>
          <a:bodyPr wrap="square" rtlCol="0">
            <a:spAutoFit/>
          </a:bodyPr>
          <a:lstStyle/>
          <a:p>
            <a:pPr>
              <a:buClrTx/>
              <a:buFontTx/>
              <a:buNone/>
            </a:pPr>
            <a:r>
              <a:rPr lang="en-US" sz="1600" b="1" u="sng" kern="1200" dirty="0">
                <a:solidFill>
                  <a:prstClr val="black"/>
                </a:solidFill>
                <a:latin typeface="Calibri" panose="020F0502020204030204"/>
                <a:ea typeface="+mn-ea"/>
                <a:cs typeface="+mn-cs"/>
              </a:rPr>
              <a:t>Example of Advance Branch Logic Syntax: </a:t>
            </a:r>
            <a:r>
              <a:rPr lang="en-US" sz="1600" kern="1200" dirty="0">
                <a:solidFill>
                  <a:prstClr val="black"/>
                </a:solidFill>
                <a:latin typeface="Calibri" panose="020F0502020204030204"/>
                <a:ea typeface="+mn-ea"/>
                <a:cs typeface="+mn-cs"/>
              </a:rPr>
              <a:t>([gender]=‘1’ and ([age] &gt;10 and [age]&lt;50)) or ([gender]=‘2’ and ([age]&gt;10 and[age]&lt;50)) </a:t>
            </a:r>
            <a:r>
              <a:rPr lang="en-US" sz="1800" kern="1200" dirty="0">
                <a:solidFill>
                  <a:prstClr val="black"/>
                </a:solidFill>
                <a:latin typeface="Calibri" panose="020F0502020204030204"/>
                <a:ea typeface="+mn-ea"/>
                <a:cs typeface="+mn-cs"/>
              </a:rPr>
              <a:t>	</a:t>
            </a:r>
          </a:p>
        </p:txBody>
      </p:sp>
      <p:sp>
        <p:nvSpPr>
          <p:cNvPr id="7" name="TextBox 6"/>
          <p:cNvSpPr txBox="1"/>
          <p:nvPr/>
        </p:nvSpPr>
        <p:spPr>
          <a:xfrm>
            <a:off x="115926" y="3810000"/>
            <a:ext cx="2686050" cy="830997"/>
          </a:xfrm>
          <a:prstGeom prst="rect">
            <a:avLst/>
          </a:prstGeom>
          <a:noFill/>
        </p:spPr>
        <p:txBody>
          <a:bodyPr wrap="square" rtlCol="0">
            <a:spAutoFit/>
          </a:bodyPr>
          <a:lstStyle/>
          <a:p>
            <a:pPr>
              <a:buClrTx/>
              <a:buFontTx/>
              <a:buNone/>
            </a:pPr>
            <a:r>
              <a:rPr lang="en-US" sz="1600" b="1" u="sng" kern="1200" dirty="0">
                <a:solidFill>
                  <a:prstClr val="black"/>
                </a:solidFill>
                <a:latin typeface="Calibri" panose="020F0502020204030204"/>
                <a:ea typeface="+mn-ea"/>
                <a:cs typeface="+mn-cs"/>
              </a:rPr>
              <a:t>Drag-N-Drop Logic Builder: </a:t>
            </a:r>
            <a:r>
              <a:rPr lang="en-US" sz="1600" kern="1200" dirty="0">
                <a:solidFill>
                  <a:prstClr val="black"/>
                </a:solidFill>
                <a:latin typeface="Calibri" panose="020F0502020204030204"/>
                <a:ea typeface="+mn-ea"/>
                <a:cs typeface="+mn-cs"/>
              </a:rPr>
              <a:t>Most frequently used	the screening tools</a:t>
            </a:r>
          </a:p>
        </p:txBody>
      </p:sp>
      <p:pic>
        <p:nvPicPr>
          <p:cNvPr id="4" name="Picture 3" descr="Screenshot from RedCap of branching log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976" y="1002548"/>
            <a:ext cx="6072142" cy="5614903"/>
          </a:xfrm>
          <a:prstGeom prst="rect">
            <a:avLst/>
          </a:prstGeom>
        </p:spPr>
      </p:pic>
    </p:spTree>
    <p:extLst>
      <p:ext uri="{BB962C8B-B14F-4D97-AF65-F5344CB8AC3E}">
        <p14:creationId xmlns:p14="http://schemas.microsoft.com/office/powerpoint/2010/main" val="519482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B44ACF-67B5-4C44-9FFC-68EE67327E93}"/>
              </a:ext>
            </a:extLst>
          </p:cNvPr>
          <p:cNvSpPr>
            <a:spLocks noGrp="1"/>
          </p:cNvSpPr>
          <p:nvPr>
            <p:ph type="title"/>
          </p:nvPr>
        </p:nvSpPr>
        <p:spPr>
          <a:xfrm>
            <a:off x="628649" y="228600"/>
            <a:ext cx="7886700" cy="549275"/>
          </a:xfrm>
        </p:spPr>
        <p:txBody>
          <a:bodyPr>
            <a:normAutofit fontScale="90000"/>
          </a:bodyPr>
          <a:lstStyle/>
          <a:p>
            <a:r>
              <a:rPr lang="en-US" dirty="0"/>
              <a:t>Project Development – Adapting Screening Tools Using Branching Logic</a:t>
            </a:r>
          </a:p>
        </p:txBody>
      </p:sp>
      <p:pic>
        <p:nvPicPr>
          <p:cNvPr id="7" name="Picture 6" descr="Screenshot from RedCap of branching logic"/>
          <p:cNvPicPr>
            <a:picLocks noChangeAspect="1"/>
          </p:cNvPicPr>
          <p:nvPr/>
        </p:nvPicPr>
        <p:blipFill>
          <a:blip r:embed="rId3"/>
          <a:stretch>
            <a:fillRect/>
          </a:stretch>
        </p:blipFill>
        <p:spPr>
          <a:xfrm>
            <a:off x="152400" y="1095375"/>
            <a:ext cx="6076950" cy="263842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Screenshot from RedCap of health and health history too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560" y="2626151"/>
            <a:ext cx="5730737" cy="1542422"/>
          </a:xfrm>
          <a:prstGeom prst="rect">
            <a:avLst/>
          </a:prstGeom>
        </p:spPr>
      </p:pic>
      <p:pic>
        <p:nvPicPr>
          <p:cNvPr id="3" name="Picture 2" descr="Screenshot from RedCap of health and health history too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6560" y="4390604"/>
            <a:ext cx="5706351" cy="2133785"/>
          </a:xfrm>
          <a:prstGeom prst="rect">
            <a:avLst/>
          </a:prstGeom>
        </p:spPr>
      </p:pic>
    </p:spTree>
    <p:extLst>
      <p:ext uri="{BB962C8B-B14F-4D97-AF65-F5344CB8AC3E}">
        <p14:creationId xmlns:p14="http://schemas.microsoft.com/office/powerpoint/2010/main" val="1549636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311700" y="423516"/>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sz="4000" b="0" i="0" u="none" strike="noStrike" cap="none">
                <a:solidFill>
                  <a:schemeClr val="lt1"/>
                </a:solidFill>
                <a:latin typeface="Source Sans Pro"/>
                <a:ea typeface="Source Sans Pro"/>
                <a:cs typeface="Source Sans Pro"/>
                <a:sym typeface="Source Sans Pro"/>
              </a:rPr>
              <a:t>Speakers</a:t>
            </a:r>
            <a:endParaRPr sz="4000" b="0" i="0" u="none" strike="noStrike" cap="none">
              <a:solidFill>
                <a:schemeClr val="lt1"/>
              </a:solidFill>
              <a:latin typeface="Source Sans Pro"/>
              <a:ea typeface="Source Sans Pro"/>
              <a:cs typeface="Source Sans Pro"/>
              <a:sym typeface="Source Sans Pro"/>
            </a:endParaRPr>
          </a:p>
        </p:txBody>
      </p:sp>
      <p:sp>
        <p:nvSpPr>
          <p:cNvPr id="9" name="Google Shape;41;p7"/>
          <p:cNvSpPr txBox="1">
            <a:spLocks/>
          </p:cNvSpPr>
          <p:nvPr/>
        </p:nvSpPr>
        <p:spPr>
          <a:xfrm>
            <a:off x="182950" y="1609355"/>
            <a:ext cx="4759848" cy="455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0"/>
              </a:spcBef>
              <a:spcAft>
                <a:spcPts val="0"/>
              </a:spcAft>
              <a:buClr>
                <a:srgbClr val="1755A5"/>
              </a:buClr>
              <a:buSzPts val="3200"/>
              <a:buFont typeface="Source Sans Pro"/>
              <a:buChar char="●"/>
              <a:defRPr sz="3200" b="1" i="0" u="none" strike="noStrike" cap="none">
                <a:solidFill>
                  <a:srgbClr val="1755A5"/>
                </a:solidFill>
                <a:latin typeface="Source Sans Pro"/>
                <a:ea typeface="Source Sans Pro"/>
                <a:cs typeface="Source Sans Pro"/>
                <a:sym typeface="Source Sans Pro"/>
              </a:defRPr>
            </a:lvl1pPr>
            <a:lvl2pPr marL="914400" marR="0" lvl="1" indent="-419100" algn="l" rtl="0">
              <a:lnSpc>
                <a:spcPct val="100000"/>
              </a:lnSpc>
              <a:spcBef>
                <a:spcPts val="800"/>
              </a:spcBef>
              <a:spcAft>
                <a:spcPts val="0"/>
              </a:spcAft>
              <a:buClr>
                <a:srgbClr val="1755A5"/>
              </a:buClr>
              <a:buSzPts val="3000"/>
              <a:buFont typeface="Noto Sans Symbols"/>
              <a:buChar char="▪"/>
              <a:defRPr sz="3000" b="0" i="0" u="none" strike="noStrike" cap="none">
                <a:solidFill>
                  <a:schemeClr val="dk1"/>
                </a:solidFill>
                <a:latin typeface="Source Sans Pro"/>
                <a:ea typeface="Source Sans Pro"/>
                <a:cs typeface="Source Sans Pro"/>
                <a:sym typeface="Source Sans Pro"/>
              </a:defRPr>
            </a:lvl2pPr>
            <a:lvl3pPr marL="1371600" marR="0" lvl="2" indent="-419100" algn="l" rtl="0">
              <a:lnSpc>
                <a:spcPct val="100000"/>
              </a:lnSpc>
              <a:spcBef>
                <a:spcPts val="800"/>
              </a:spcBef>
              <a:spcAft>
                <a:spcPts val="0"/>
              </a:spcAft>
              <a:buClr>
                <a:srgbClr val="1755A5"/>
              </a:buClr>
              <a:buSzPts val="3000"/>
              <a:buFont typeface="Arial"/>
              <a:buChar char="•"/>
              <a:defRPr sz="3000" b="0" i="0" u="none" strike="noStrike" cap="none">
                <a:solidFill>
                  <a:schemeClr val="dk1"/>
                </a:solidFill>
                <a:latin typeface="Source Sans Pro"/>
                <a:ea typeface="Source Sans Pro"/>
                <a:cs typeface="Source Sans Pro"/>
                <a:sym typeface="Source Sans Pro"/>
              </a:defRPr>
            </a:lvl3pPr>
            <a:lvl4pPr marL="1828800" marR="0" lvl="3" indent="-419100" algn="l" rtl="0">
              <a:lnSpc>
                <a:spcPct val="100000"/>
              </a:lnSpc>
              <a:spcBef>
                <a:spcPts val="800"/>
              </a:spcBef>
              <a:spcAft>
                <a:spcPts val="0"/>
              </a:spcAft>
              <a:buClr>
                <a:srgbClr val="1755A5"/>
              </a:buClr>
              <a:buSzPts val="3000"/>
              <a:buFont typeface="Arial"/>
              <a:buChar char="–"/>
              <a:defRPr sz="3000" b="0" i="0" u="none" strike="noStrike" cap="none">
                <a:solidFill>
                  <a:schemeClr val="dk1"/>
                </a:solidFill>
                <a:latin typeface="Source Sans Pro"/>
                <a:ea typeface="Source Sans Pro"/>
                <a:cs typeface="Source Sans Pro"/>
                <a:sym typeface="Source Sans Pro"/>
              </a:defRPr>
            </a:lvl4pPr>
            <a:lvl5pPr marL="2286000" marR="0" lvl="4" indent="-419100" algn="l" rtl="0">
              <a:lnSpc>
                <a:spcPct val="100000"/>
              </a:lnSpc>
              <a:spcBef>
                <a:spcPts val="800"/>
              </a:spcBef>
              <a:spcAft>
                <a:spcPts val="0"/>
              </a:spcAft>
              <a:buClr>
                <a:srgbClr val="1755A5"/>
              </a:buClr>
              <a:buSzPts val="3000"/>
              <a:buFont typeface="Arial"/>
              <a:buChar char="»"/>
              <a:defRPr sz="3000" b="0" i="0" u="none" strike="noStrike" cap="none">
                <a:solidFill>
                  <a:schemeClr val="dk1"/>
                </a:solidFill>
                <a:latin typeface="Source Sans Pro"/>
                <a:ea typeface="Source Sans Pro"/>
                <a:cs typeface="Source Sans Pro"/>
                <a:sym typeface="Source Sans Pro"/>
              </a:defRPr>
            </a:lvl5pPr>
            <a:lvl6pPr marL="2743200" marR="0" lvl="5" indent="-355600" algn="l" rtl="0">
              <a:lnSpc>
                <a:spcPct val="100000"/>
              </a:lnSpc>
              <a:spcBef>
                <a:spcPts val="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627062" indent="-398462">
              <a:buSzPts val="2400"/>
            </a:pPr>
            <a:r>
              <a:rPr lang="en-US" sz="2400" dirty="0" smtClean="0"/>
              <a:t>Healthy Start EPIC Center Help Desk Team</a:t>
            </a:r>
          </a:p>
          <a:p>
            <a:pPr marL="742950" lvl="1" indent="-152400">
              <a:spcBef>
                <a:spcPts val="0"/>
              </a:spcBef>
              <a:buSzPts val="2400"/>
              <a:buFont typeface="Source Sans Pro"/>
              <a:buChar char="▪"/>
            </a:pPr>
            <a:r>
              <a:rPr lang="en-US" sz="2400" i="1" dirty="0" smtClean="0"/>
              <a:t>Amanda Baker </a:t>
            </a:r>
          </a:p>
          <a:p>
            <a:pPr marL="742950" lvl="1" indent="-152400">
              <a:spcBef>
                <a:spcPts val="0"/>
              </a:spcBef>
              <a:buSzPts val="2400"/>
              <a:buFont typeface="Source Sans Pro"/>
              <a:buChar char="▪"/>
            </a:pPr>
            <a:endParaRPr lang="en-US" sz="2400" i="1" dirty="0"/>
          </a:p>
          <a:p>
            <a:pPr marL="742950" lvl="1" indent="-152400">
              <a:spcBef>
                <a:spcPts val="0"/>
              </a:spcBef>
              <a:buSzPts val="2400"/>
              <a:buFont typeface="Source Sans Pro"/>
              <a:buChar char="▪"/>
            </a:pPr>
            <a:endParaRPr lang="en-US" sz="2400" i="1" dirty="0" smtClean="0"/>
          </a:p>
          <a:p>
            <a:pPr marL="742950" lvl="1" indent="-152400">
              <a:spcBef>
                <a:spcPts val="0"/>
              </a:spcBef>
              <a:buSzPts val="2400"/>
              <a:buFont typeface="Source Sans Pro"/>
              <a:buChar char="▪"/>
            </a:pPr>
            <a:endParaRPr lang="en-US" sz="2400" i="1" dirty="0"/>
          </a:p>
          <a:p>
            <a:pPr marL="742950" lvl="1" indent="-152400">
              <a:spcBef>
                <a:spcPts val="0"/>
              </a:spcBef>
              <a:buSzPts val="2400"/>
              <a:buFont typeface="Source Sans Pro"/>
              <a:buChar char="▪"/>
            </a:pPr>
            <a:endParaRPr lang="en-US" sz="2400" i="1" dirty="0" smtClean="0"/>
          </a:p>
          <a:p>
            <a:pPr marL="742950" lvl="1" indent="-152400">
              <a:spcBef>
                <a:spcPts val="0"/>
              </a:spcBef>
              <a:buSzPts val="2400"/>
              <a:buFont typeface="Source Sans Pro"/>
              <a:buChar char="▪"/>
            </a:pPr>
            <a:r>
              <a:rPr lang="en-US" sz="2400" i="1" dirty="0" smtClean="0"/>
              <a:t>Maria </a:t>
            </a:r>
            <a:r>
              <a:rPr lang="en-US" sz="2400" i="1" dirty="0" err="1" smtClean="0"/>
              <a:t>Walawender</a:t>
            </a:r>
            <a:endParaRPr lang="en-US" sz="2400" i="1" dirty="0" smtClean="0"/>
          </a:p>
          <a:p>
            <a:pPr marL="742950" lvl="1" indent="-152400">
              <a:spcBef>
                <a:spcPts val="0"/>
              </a:spcBef>
              <a:buSzPts val="2400"/>
              <a:buFont typeface="Source Sans Pro"/>
              <a:buChar char="▪"/>
            </a:pPr>
            <a:endParaRPr lang="en-US" sz="2400" i="1" dirty="0" smtClean="0"/>
          </a:p>
        </p:txBody>
      </p:sp>
      <p:pic>
        <p:nvPicPr>
          <p:cNvPr id="2" name="Picture 1" descr="Photo of Amanda Bak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303" y="2805598"/>
            <a:ext cx="1019571" cy="1357085"/>
          </a:xfrm>
          <a:prstGeom prst="rect">
            <a:avLst/>
          </a:prstGeom>
        </p:spPr>
      </p:pic>
      <p:pic>
        <p:nvPicPr>
          <p:cNvPr id="1029" name="Picture 1" descr="Photo of Maria Walawe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343" y="4743466"/>
            <a:ext cx="1062531" cy="142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Google Shape;41;p7"/>
          <p:cNvSpPr txBox="1">
            <a:spLocks noGrp="1"/>
          </p:cNvSpPr>
          <p:nvPr>
            <p:ph type="body" idx="1"/>
          </p:nvPr>
        </p:nvSpPr>
        <p:spPr>
          <a:xfrm>
            <a:off x="4384152" y="1609355"/>
            <a:ext cx="4759848" cy="4555200"/>
          </a:xfrm>
          <a:prstGeom prst="rect">
            <a:avLst/>
          </a:prstGeom>
          <a:noFill/>
          <a:ln>
            <a:noFill/>
          </a:ln>
        </p:spPr>
        <p:txBody>
          <a:bodyPr spcFirstLastPara="1" wrap="square" lIns="91425" tIns="91425" rIns="91425" bIns="91425" anchor="t" anchorCtr="0">
            <a:noAutofit/>
          </a:bodyPr>
          <a:lstStyle/>
          <a:p>
            <a:pPr marL="627062" marR="0" lvl="0" indent="-398462" algn="l" rtl="0">
              <a:lnSpc>
                <a:spcPct val="100000"/>
              </a:lnSpc>
              <a:spcBef>
                <a:spcPts val="0"/>
              </a:spcBef>
              <a:spcAft>
                <a:spcPts val="0"/>
              </a:spcAft>
              <a:buClr>
                <a:srgbClr val="1755A5"/>
              </a:buClr>
              <a:buSzPts val="2400"/>
              <a:buFont typeface="Source Sans Pro"/>
              <a:buChar char="●"/>
            </a:pPr>
            <a:r>
              <a:rPr lang="en-US" sz="2400" dirty="0" smtClean="0"/>
              <a:t>Division </a:t>
            </a:r>
            <a:r>
              <a:rPr lang="en-US" sz="2400" dirty="0"/>
              <a:t>of Healthy Start and Perinatal Services</a:t>
            </a:r>
            <a:endParaRPr sz="2400" b="1" i="0" u="none" strike="noStrike" cap="none" dirty="0">
              <a:solidFill>
                <a:srgbClr val="1755A5"/>
              </a:solidFill>
              <a:latin typeface="Source Sans Pro"/>
              <a:ea typeface="Source Sans Pro"/>
              <a:cs typeface="Source Sans Pro"/>
              <a:sym typeface="Source Sans Pro"/>
            </a:endParaRPr>
          </a:p>
          <a:p>
            <a:pPr marL="742950" marR="0" lvl="1" indent="-152400" algn="l" rtl="0">
              <a:lnSpc>
                <a:spcPct val="100000"/>
              </a:lnSpc>
              <a:spcBef>
                <a:spcPts val="0"/>
              </a:spcBef>
              <a:spcAft>
                <a:spcPts val="0"/>
              </a:spcAft>
              <a:buClr>
                <a:srgbClr val="1755A5"/>
              </a:buClr>
              <a:buSzPts val="2400"/>
              <a:buFont typeface="Source Sans Pro"/>
              <a:buChar char="▪"/>
            </a:pPr>
            <a:r>
              <a:rPr lang="en-US" sz="2400" i="1" dirty="0"/>
              <a:t>Chris Lim | Project </a:t>
            </a:r>
            <a:r>
              <a:rPr lang="en-US" sz="2400" i="1" dirty="0" smtClean="0"/>
              <a:t>Officer</a:t>
            </a:r>
            <a:endParaRPr sz="2400" b="0" i="1" u="none" strike="noStrike" cap="none" dirty="0">
              <a:solidFill>
                <a:schemeClr val="dk1"/>
              </a:solidFill>
              <a:latin typeface="Source Sans Pro"/>
              <a:ea typeface="Source Sans Pro"/>
              <a:cs typeface="Source Sans Pro"/>
              <a:sym typeface="Source Sans Pro"/>
            </a:endParaRPr>
          </a:p>
        </p:txBody>
      </p:sp>
      <p:pic>
        <p:nvPicPr>
          <p:cNvPr id="1030" name="Picture 6" descr="Photo of Chris L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5957" y="3053710"/>
            <a:ext cx="1819275"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REDCap Project Development – Other Features</a:t>
            </a:r>
          </a:p>
        </p:txBody>
      </p:sp>
      <p:sp>
        <p:nvSpPr>
          <p:cNvPr id="3" name="Content Placeholder 2"/>
          <p:cNvSpPr>
            <a:spLocks noGrp="1"/>
          </p:cNvSpPr>
          <p:nvPr>
            <p:ph idx="1"/>
          </p:nvPr>
        </p:nvSpPr>
        <p:spPr/>
        <p:txBody>
          <a:bodyPr/>
          <a:lstStyle/>
          <a:p>
            <a:pPr>
              <a:lnSpc>
                <a:spcPct val="120000"/>
              </a:lnSpc>
              <a:spcBef>
                <a:spcPts val="0"/>
              </a:spcBef>
            </a:pPr>
            <a:r>
              <a:rPr lang="en-US" sz="2600" dirty="0"/>
              <a:t>Training videos within REDCap</a:t>
            </a:r>
          </a:p>
          <a:p>
            <a:pPr marL="0" indent="0">
              <a:lnSpc>
                <a:spcPct val="120000"/>
              </a:lnSpc>
              <a:spcBef>
                <a:spcPts val="0"/>
              </a:spcBef>
              <a:buNone/>
            </a:pPr>
            <a:endParaRPr lang="en-US" sz="2600" dirty="0"/>
          </a:p>
          <a:p>
            <a:pPr marL="0" indent="0">
              <a:lnSpc>
                <a:spcPct val="120000"/>
              </a:lnSpc>
              <a:spcBef>
                <a:spcPts val="0"/>
              </a:spcBef>
              <a:buNone/>
            </a:pPr>
            <a:endParaRPr lang="en-US" sz="2600" dirty="0"/>
          </a:p>
          <a:p>
            <a:pPr>
              <a:lnSpc>
                <a:spcPct val="120000"/>
              </a:lnSpc>
              <a:spcBef>
                <a:spcPts val="0"/>
              </a:spcBef>
            </a:pPr>
            <a:r>
              <a:rPr lang="en-US" dirty="0"/>
              <a:t>Applications </a:t>
            </a:r>
          </a:p>
          <a:p>
            <a:endParaRPr lang="en-US" dirty="0"/>
          </a:p>
        </p:txBody>
      </p:sp>
      <p:pic>
        <p:nvPicPr>
          <p:cNvPr id="6" name="Picture 5" descr="Screenshot from RedCap of training video lin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69729"/>
            <a:ext cx="6809822" cy="963251"/>
          </a:xfrm>
          <a:prstGeom prst="rect">
            <a:avLst/>
          </a:prstGeom>
        </p:spPr>
      </p:pic>
      <p:pic>
        <p:nvPicPr>
          <p:cNvPr id="4" name="Picture 3" descr="Screenshot from RedCap of applications"/>
          <p:cNvPicPr>
            <a:picLocks noChangeAspect="1"/>
          </p:cNvPicPr>
          <p:nvPr/>
        </p:nvPicPr>
        <p:blipFill>
          <a:blip r:embed="rId4"/>
          <a:stretch>
            <a:fillRect/>
          </a:stretch>
        </p:blipFill>
        <p:spPr>
          <a:xfrm>
            <a:off x="228600" y="2971800"/>
            <a:ext cx="2849115" cy="252253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3442522" y="3733800"/>
            <a:ext cx="1569340" cy="369332"/>
          </a:xfrm>
          <a:prstGeom prst="rect">
            <a:avLst/>
          </a:prstGeom>
          <a:noFill/>
        </p:spPr>
        <p:txBody>
          <a:bodyPr wrap="none" rtlCol="0">
            <a:spAutoFit/>
          </a:bodyPr>
          <a:lstStyle/>
          <a:p>
            <a:pPr>
              <a:buClrTx/>
              <a:buFontTx/>
              <a:buNone/>
            </a:pPr>
            <a:r>
              <a:rPr lang="en-US" sz="1800" kern="1200" dirty="0">
                <a:solidFill>
                  <a:prstClr val="black"/>
                </a:solidFill>
                <a:latin typeface="Calibri" panose="020F0502020204030204"/>
                <a:ea typeface="+mn-ea"/>
                <a:cs typeface="+mn-cs"/>
              </a:rPr>
              <a:t>File Repository</a:t>
            </a:r>
          </a:p>
        </p:txBody>
      </p:sp>
      <p:pic>
        <p:nvPicPr>
          <p:cNvPr id="7" name="Picture 6" descr="Screenshot from RedCap of fiel repository"/>
          <p:cNvPicPr>
            <a:picLocks noChangeAspect="1"/>
          </p:cNvPicPr>
          <p:nvPr/>
        </p:nvPicPr>
        <p:blipFill>
          <a:blip r:embed="rId5"/>
          <a:stretch>
            <a:fillRect/>
          </a:stretch>
        </p:blipFill>
        <p:spPr>
          <a:xfrm>
            <a:off x="3505200" y="4142767"/>
            <a:ext cx="5064264" cy="132927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3740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Entry</a:t>
            </a:r>
          </a:p>
        </p:txBody>
      </p:sp>
      <p:pic>
        <p:nvPicPr>
          <p:cNvPr id="5" name="Picture 4" descr="Screenshot from RedCap of demographics at enrollme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3449"/>
            <a:ext cx="7181710" cy="4255377"/>
          </a:xfrm>
          <a:prstGeom prst="rect">
            <a:avLst/>
          </a:prstGeom>
        </p:spPr>
      </p:pic>
      <p:pic>
        <p:nvPicPr>
          <p:cNvPr id="6" name="Picture 5" descr="Screenshot from RedCap of data search fields"/>
          <p:cNvPicPr>
            <a:picLocks noChangeAspect="1"/>
          </p:cNvPicPr>
          <p:nvPr/>
        </p:nvPicPr>
        <p:blipFill rotWithShape="1">
          <a:blip r:embed="rId4"/>
          <a:srcRect l="45676" t="54444" r="14543" b="10000"/>
          <a:stretch/>
        </p:blipFill>
        <p:spPr>
          <a:xfrm>
            <a:off x="5429110" y="4267200"/>
            <a:ext cx="3505200" cy="2438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6263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Entry – Demographic Form</a:t>
            </a:r>
          </a:p>
        </p:txBody>
      </p:sp>
      <p:sp>
        <p:nvSpPr>
          <p:cNvPr id="7" name="TextBox 6"/>
          <p:cNvSpPr txBox="1"/>
          <p:nvPr/>
        </p:nvSpPr>
        <p:spPr>
          <a:xfrm>
            <a:off x="381000" y="1037272"/>
            <a:ext cx="2895600" cy="1477328"/>
          </a:xfrm>
          <a:prstGeom prst="rect">
            <a:avLst/>
          </a:prstGeom>
          <a:noFill/>
        </p:spPr>
        <p:txBody>
          <a:bodyPr wrap="square" rtlCol="0">
            <a:spAutoFit/>
          </a:bodyPr>
          <a:lstStyle/>
          <a:p>
            <a:pPr>
              <a:buClrTx/>
              <a:buFontTx/>
              <a:buNone/>
            </a:pPr>
            <a:r>
              <a:rPr lang="en-US" sz="1800" kern="1200" dirty="0">
                <a:solidFill>
                  <a:prstClr val="black"/>
                </a:solidFill>
                <a:latin typeface="Calibri" panose="020F0502020204030204"/>
                <a:ea typeface="+mn-ea"/>
                <a:cs typeface="+mn-cs"/>
              </a:rPr>
              <a:t>#1 - This is an example of using </a:t>
            </a:r>
            <a:r>
              <a:rPr lang="en-US" sz="1800" i="1" kern="1200" dirty="0">
                <a:solidFill>
                  <a:prstClr val="black"/>
                </a:solidFill>
                <a:latin typeface="Calibri" panose="020F0502020204030204"/>
                <a:ea typeface="+mn-ea"/>
                <a:cs typeface="+mn-cs"/>
              </a:rPr>
              <a:t>Begin New Section </a:t>
            </a:r>
            <a:r>
              <a:rPr lang="en-US" sz="1800" kern="1200" dirty="0">
                <a:solidFill>
                  <a:prstClr val="black"/>
                </a:solidFill>
                <a:latin typeface="Calibri" panose="020F0502020204030204"/>
                <a:ea typeface="+mn-ea"/>
                <a:cs typeface="+mn-cs"/>
              </a:rPr>
              <a:t>field type and the formatting you can achieve with HTML tags. </a:t>
            </a:r>
          </a:p>
        </p:txBody>
      </p:sp>
      <p:sp>
        <p:nvSpPr>
          <p:cNvPr id="8" name="TextBox 7"/>
          <p:cNvSpPr txBox="1"/>
          <p:nvPr/>
        </p:nvSpPr>
        <p:spPr>
          <a:xfrm>
            <a:off x="381000" y="3066871"/>
            <a:ext cx="2895600" cy="1200329"/>
          </a:xfrm>
          <a:prstGeom prst="rect">
            <a:avLst/>
          </a:prstGeom>
          <a:noFill/>
        </p:spPr>
        <p:txBody>
          <a:bodyPr wrap="square" rtlCol="0">
            <a:spAutoFit/>
          </a:bodyPr>
          <a:lstStyle/>
          <a:p>
            <a:pPr>
              <a:buClrTx/>
              <a:buFontTx/>
              <a:buNone/>
            </a:pPr>
            <a:r>
              <a:rPr lang="en-US" sz="1800" kern="1200" dirty="0">
                <a:solidFill>
                  <a:prstClr val="black"/>
                </a:solidFill>
                <a:latin typeface="Calibri" panose="020F0502020204030204"/>
                <a:ea typeface="+mn-ea"/>
                <a:cs typeface="+mn-cs"/>
              </a:rPr>
              <a:t>#3 - This is an example of date field validation and use of the @HIDEBUTTON </a:t>
            </a:r>
            <a:r>
              <a:rPr lang="en-US" sz="1800" i="1" kern="1200" dirty="0">
                <a:solidFill>
                  <a:prstClr val="black"/>
                </a:solidFill>
                <a:latin typeface="Calibri" panose="020F0502020204030204"/>
                <a:ea typeface="+mn-ea"/>
                <a:cs typeface="+mn-cs"/>
              </a:rPr>
              <a:t>Action Tag. </a:t>
            </a:r>
            <a:endParaRPr lang="en-US" sz="1800" kern="1200" dirty="0">
              <a:solidFill>
                <a:prstClr val="black"/>
              </a:solidFill>
              <a:latin typeface="Calibri" panose="020F0502020204030204"/>
              <a:ea typeface="+mn-ea"/>
              <a:cs typeface="+mn-cs"/>
            </a:endParaRPr>
          </a:p>
        </p:txBody>
      </p:sp>
      <p:sp>
        <p:nvSpPr>
          <p:cNvPr id="3" name="TextBox 2"/>
          <p:cNvSpPr txBox="1"/>
          <p:nvPr/>
        </p:nvSpPr>
        <p:spPr>
          <a:xfrm>
            <a:off x="381000" y="4419600"/>
            <a:ext cx="2895600" cy="1200329"/>
          </a:xfrm>
          <a:prstGeom prst="rect">
            <a:avLst/>
          </a:prstGeom>
          <a:noFill/>
        </p:spPr>
        <p:txBody>
          <a:bodyPr wrap="square" rtlCol="0">
            <a:spAutoFit/>
          </a:bodyPr>
          <a:lstStyle/>
          <a:p>
            <a:pPr>
              <a:buClrTx/>
              <a:buFontTx/>
              <a:buNone/>
            </a:pPr>
            <a:r>
              <a:rPr lang="en-US" sz="1800" kern="1200" dirty="0">
                <a:solidFill>
                  <a:prstClr val="black"/>
                </a:solidFill>
                <a:latin typeface="Calibri" panose="020F0502020204030204"/>
                <a:ea typeface="+mn-ea"/>
                <a:cs typeface="+mn-cs"/>
              </a:rPr>
              <a:t>#2, #4, and #5 - These are examples of the different field types and formatting of the field types.</a:t>
            </a:r>
          </a:p>
        </p:txBody>
      </p:sp>
      <p:pic>
        <p:nvPicPr>
          <p:cNvPr id="6" name="Picture 5" descr="Screenshot from RedCap of demographic form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410" y="1037272"/>
            <a:ext cx="5078408" cy="5791702"/>
          </a:xfrm>
          <a:prstGeom prst="rect">
            <a:avLst/>
          </a:prstGeom>
        </p:spPr>
      </p:pic>
    </p:spTree>
    <p:extLst>
      <p:ext uri="{BB962C8B-B14F-4D97-AF65-F5344CB8AC3E}">
        <p14:creationId xmlns:p14="http://schemas.microsoft.com/office/powerpoint/2010/main" val="2252900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066800"/>
            <a:ext cx="7600950" cy="4267200"/>
          </a:xfrm>
        </p:spPr>
        <p:txBody>
          <a:bodyPr>
            <a:normAutofit lnSpcReduction="10000"/>
          </a:bodyPr>
          <a:lstStyle/>
          <a:p>
            <a:r>
              <a:rPr lang="en-US" dirty="0"/>
              <a:t>REDCap allows for a real time look at both the individual participant’s record as well as the caseload overall</a:t>
            </a:r>
          </a:p>
          <a:p>
            <a:r>
              <a:rPr lang="en-US" dirty="0"/>
              <a:t>Reports within </a:t>
            </a:r>
            <a:r>
              <a:rPr lang="en-US" dirty="0" err="1"/>
              <a:t>REDCap</a:t>
            </a:r>
            <a:r>
              <a:rPr lang="en-US" dirty="0"/>
              <a:t> allow Case Managers, Breastfeeding Counselors, and our CAN Coordinator to organize their work by stages of care </a:t>
            </a:r>
          </a:p>
          <a:p>
            <a:r>
              <a:rPr lang="en-US" dirty="0" err="1"/>
              <a:t>REDCap’s</a:t>
            </a:r>
            <a:r>
              <a:rPr lang="en-US" dirty="0"/>
              <a:t> customizable instruments supported the development of encounters and care plans</a:t>
            </a:r>
          </a:p>
          <a:p>
            <a:pPr lvl="1"/>
            <a:r>
              <a:rPr lang="en-US" b="1" dirty="0"/>
              <a:t>Pros: </a:t>
            </a:r>
            <a:r>
              <a:rPr lang="en-US" dirty="0"/>
              <a:t>Case Managers individualize care plans and report encounters with ease. Supports the supervisors ability to audit staff for performance evaluations and fidelity to the program</a:t>
            </a:r>
          </a:p>
          <a:p>
            <a:pPr lvl="1"/>
            <a:r>
              <a:rPr lang="en-US" b="1" dirty="0"/>
              <a:t>Cons: </a:t>
            </a:r>
            <a:r>
              <a:rPr lang="en-US" dirty="0"/>
              <a:t>Double data entry – </a:t>
            </a:r>
            <a:r>
              <a:rPr lang="en-US" dirty="0" err="1"/>
              <a:t>REDCap</a:t>
            </a:r>
            <a:r>
              <a:rPr lang="en-US" dirty="0"/>
              <a:t> and EMR documentation</a:t>
            </a:r>
          </a:p>
        </p:txBody>
      </p:sp>
      <p:sp>
        <p:nvSpPr>
          <p:cNvPr id="2" name="Title 1"/>
          <p:cNvSpPr>
            <a:spLocks noGrp="1"/>
          </p:cNvSpPr>
          <p:nvPr>
            <p:ph type="title"/>
          </p:nvPr>
        </p:nvSpPr>
        <p:spPr/>
        <p:txBody>
          <a:bodyPr/>
          <a:lstStyle/>
          <a:p>
            <a:r>
              <a:rPr lang="en-US" dirty="0"/>
              <a:t>Data Entry – Case Management Perspective </a:t>
            </a:r>
          </a:p>
        </p:txBody>
      </p:sp>
    </p:spTree>
    <p:extLst>
      <p:ext uri="{BB962C8B-B14F-4D97-AF65-F5344CB8AC3E}">
        <p14:creationId xmlns:p14="http://schemas.microsoft.com/office/powerpoint/2010/main" val="3921487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REDCap Reporting</a:t>
            </a:r>
          </a:p>
        </p:txBody>
      </p:sp>
      <p:pic>
        <p:nvPicPr>
          <p:cNvPr id="6" name="Picture 5" descr="Screenshot from RedCap of caseload repo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99" y="1028700"/>
            <a:ext cx="3103133" cy="1963082"/>
          </a:xfrm>
          <a:prstGeom prst="rect">
            <a:avLst/>
          </a:prstGeom>
        </p:spPr>
      </p:pic>
      <p:sp>
        <p:nvSpPr>
          <p:cNvPr id="3" name="Content Placeholder 2"/>
          <p:cNvSpPr>
            <a:spLocks noGrp="1"/>
          </p:cNvSpPr>
          <p:nvPr>
            <p:ph idx="1"/>
          </p:nvPr>
        </p:nvSpPr>
        <p:spPr>
          <a:xfrm>
            <a:off x="304800" y="3124200"/>
            <a:ext cx="3657600" cy="2217738"/>
          </a:xfrm>
        </p:spPr>
        <p:txBody>
          <a:bodyPr>
            <a:normAutofit lnSpcReduction="10000"/>
          </a:bodyPr>
          <a:lstStyle/>
          <a:p>
            <a:pPr marL="0" indent="0">
              <a:buNone/>
            </a:pPr>
            <a:r>
              <a:rPr lang="en-US" b="1" u="sng" dirty="0"/>
              <a:t>Report Development Steps</a:t>
            </a:r>
          </a:p>
          <a:p>
            <a:pPr marL="457200" indent="-457200">
              <a:buFont typeface="+mj-lt"/>
              <a:buAutoNum type="arabicPeriod"/>
            </a:pPr>
            <a:r>
              <a:rPr lang="en-US" dirty="0"/>
              <a:t>User Access </a:t>
            </a:r>
          </a:p>
          <a:p>
            <a:pPr marL="457200" indent="-457200">
              <a:buFont typeface="+mj-lt"/>
              <a:buAutoNum type="arabicPeriod"/>
            </a:pPr>
            <a:r>
              <a:rPr lang="en-US" dirty="0"/>
              <a:t>Columns/fields </a:t>
            </a:r>
          </a:p>
          <a:p>
            <a:pPr marL="457200" indent="-457200">
              <a:buFont typeface="+mj-lt"/>
              <a:buAutoNum type="arabicPeriod"/>
            </a:pPr>
            <a:r>
              <a:rPr lang="en-US" dirty="0"/>
              <a:t>Filters</a:t>
            </a:r>
          </a:p>
          <a:p>
            <a:pPr marL="457200" indent="-457200">
              <a:buFont typeface="+mj-lt"/>
              <a:buAutoNum type="arabicPeriod"/>
            </a:pPr>
            <a:r>
              <a:rPr lang="en-US" dirty="0"/>
              <a:t>Order of results</a:t>
            </a:r>
          </a:p>
          <a:p>
            <a:pPr marL="0" indent="0">
              <a:spcBef>
                <a:spcPts val="0"/>
              </a:spcBef>
              <a:buNone/>
            </a:pPr>
            <a:endParaRPr lang="en-US" dirty="0"/>
          </a:p>
          <a:p>
            <a:pPr marL="0" indent="0">
              <a:buNone/>
            </a:pPr>
            <a:endParaRPr lang="en-US" dirty="0"/>
          </a:p>
          <a:p>
            <a:endParaRPr lang="en-US" dirty="0"/>
          </a:p>
        </p:txBody>
      </p:sp>
      <p:pic>
        <p:nvPicPr>
          <p:cNvPr id="4" name="Picture 3" descr="Screenshot from RedCap of reporting"/>
          <p:cNvPicPr>
            <a:picLocks noChangeAspect="1"/>
          </p:cNvPicPr>
          <p:nvPr/>
        </p:nvPicPr>
        <p:blipFill>
          <a:blip r:embed="rId4"/>
          <a:stretch>
            <a:fillRect/>
          </a:stretch>
        </p:blipFill>
        <p:spPr>
          <a:xfrm>
            <a:off x="4343400" y="1028700"/>
            <a:ext cx="4538057" cy="55626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15889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REDCap Reporting - Features</a:t>
            </a:r>
          </a:p>
        </p:txBody>
      </p:sp>
      <p:pic>
        <p:nvPicPr>
          <p:cNvPr id="2" name="Picture 1" descr="Screenshot from RedCap of data exports, reports, and sta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28" y="1013384"/>
            <a:ext cx="7474344" cy="2901948"/>
          </a:xfrm>
          <a:prstGeom prst="rect">
            <a:avLst/>
          </a:prstGeom>
        </p:spPr>
      </p:pic>
      <p:pic>
        <p:nvPicPr>
          <p:cNvPr id="4" name="Picture 3" descr="Screenshot from RedCap of eligibility at enrollment"/>
          <p:cNvPicPr>
            <a:picLocks noChangeAspect="1"/>
          </p:cNvPicPr>
          <p:nvPr/>
        </p:nvPicPr>
        <p:blipFill>
          <a:blip r:embed="rId4"/>
          <a:stretch>
            <a:fillRect/>
          </a:stretch>
        </p:blipFill>
        <p:spPr>
          <a:xfrm>
            <a:off x="3810000" y="3581400"/>
            <a:ext cx="5067919" cy="2971800"/>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5119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REDCap Exporting Data</a:t>
            </a:r>
          </a:p>
        </p:txBody>
      </p:sp>
      <p:pic>
        <p:nvPicPr>
          <p:cNvPr id="4" name="Picture 3" descr="Screenshot from RedCap of my reports and exports"/>
          <p:cNvPicPr>
            <a:picLocks noChangeAspect="1"/>
          </p:cNvPicPr>
          <p:nvPr/>
        </p:nvPicPr>
        <p:blipFill rotWithShape="1">
          <a:blip r:embed="rId3"/>
          <a:srcRect b="15955"/>
          <a:stretch/>
        </p:blipFill>
        <p:spPr>
          <a:xfrm>
            <a:off x="651062" y="1550613"/>
            <a:ext cx="8086725" cy="162508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914400" y="3581400"/>
            <a:ext cx="4705350" cy="2102403"/>
          </a:xfrm>
        </p:spPr>
        <p:txBody>
          <a:bodyPr/>
          <a:lstStyle/>
          <a:p>
            <a:r>
              <a:rPr lang="en-US" dirty="0"/>
              <a:t>Export options: All data, selected instruments, or built reports</a:t>
            </a:r>
          </a:p>
          <a:p>
            <a:r>
              <a:rPr lang="en-US" dirty="0"/>
              <a:t>Export into the software of your choice</a:t>
            </a:r>
          </a:p>
          <a:p>
            <a:endParaRPr lang="en-US" dirty="0"/>
          </a:p>
        </p:txBody>
      </p:sp>
    </p:spTree>
    <p:extLst>
      <p:ext uri="{BB962C8B-B14F-4D97-AF65-F5344CB8AC3E}">
        <p14:creationId xmlns:p14="http://schemas.microsoft.com/office/powerpoint/2010/main" val="3236935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HSMED Upload – Instrument Selection</a:t>
            </a:r>
          </a:p>
        </p:txBody>
      </p:sp>
      <p:pic>
        <p:nvPicPr>
          <p:cNvPr id="2" name="Picture 1" descr="Screenshot from RedCap of data exports, reports,a dn stats">
            <a:extLst>
              <a:ext uri="{FF2B5EF4-FFF2-40B4-BE49-F238E27FC236}">
                <a16:creationId xmlns:a16="http://schemas.microsoft.com/office/drawing/2014/main" id="{E8E436F1-0DBA-4C44-90DA-A355B3EC39D2}"/>
              </a:ext>
            </a:extLst>
          </p:cNvPr>
          <p:cNvPicPr>
            <a:picLocks noChangeAspect="1"/>
          </p:cNvPicPr>
          <p:nvPr/>
        </p:nvPicPr>
        <p:blipFill>
          <a:blip r:embed="rId3"/>
          <a:stretch>
            <a:fillRect/>
          </a:stretch>
        </p:blipFill>
        <p:spPr>
          <a:xfrm>
            <a:off x="152400" y="1371600"/>
            <a:ext cx="5812239" cy="3581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idx="1"/>
          </p:nvPr>
        </p:nvSpPr>
        <p:spPr>
          <a:xfrm>
            <a:off x="6629400" y="1295400"/>
            <a:ext cx="2362199" cy="4114800"/>
          </a:xfrm>
        </p:spPr>
        <p:txBody>
          <a:bodyPr>
            <a:normAutofit fontScale="92500" lnSpcReduction="10000"/>
          </a:bodyPr>
          <a:lstStyle/>
          <a:p>
            <a:r>
              <a:rPr lang="en-US" dirty="0"/>
              <a:t>Can use combinations of instruments to pull the data needed for HSMED Upload</a:t>
            </a:r>
          </a:p>
          <a:p>
            <a:r>
              <a:rPr lang="en-US" dirty="0"/>
              <a:t>Once instruments are selected, can export to any of the formats mentioned on previous slide</a:t>
            </a:r>
          </a:p>
        </p:txBody>
      </p:sp>
    </p:spTree>
    <p:extLst>
      <p:ext uri="{BB962C8B-B14F-4D97-AF65-F5344CB8AC3E}">
        <p14:creationId xmlns:p14="http://schemas.microsoft.com/office/powerpoint/2010/main" val="1925013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HSMED Upload – Instrument Selection</a:t>
            </a:r>
          </a:p>
        </p:txBody>
      </p:sp>
      <p:pic>
        <p:nvPicPr>
          <p:cNvPr id="3" name="Picture 2" descr="Screenshot from RedCap of data exports, reports, and sta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08" y="1046171"/>
            <a:ext cx="6791533" cy="5328366"/>
          </a:xfrm>
          <a:prstGeom prst="rect">
            <a:avLst/>
          </a:prstGeom>
        </p:spPr>
      </p:pic>
      <p:sp>
        <p:nvSpPr>
          <p:cNvPr id="5" name="Content Placeholder 4"/>
          <p:cNvSpPr>
            <a:spLocks noGrp="1"/>
          </p:cNvSpPr>
          <p:nvPr>
            <p:ph idx="1"/>
          </p:nvPr>
        </p:nvSpPr>
        <p:spPr>
          <a:xfrm>
            <a:off x="6629400" y="1295400"/>
            <a:ext cx="2362199" cy="4114800"/>
          </a:xfrm>
        </p:spPr>
        <p:txBody>
          <a:bodyPr>
            <a:normAutofit fontScale="92500" lnSpcReduction="10000"/>
          </a:bodyPr>
          <a:lstStyle/>
          <a:p>
            <a:r>
              <a:rPr lang="en-US" dirty="0"/>
              <a:t>Can use combinations of instruments to pull the data needed for HSMED Upload</a:t>
            </a:r>
          </a:p>
          <a:p>
            <a:r>
              <a:rPr lang="en-US" dirty="0"/>
              <a:t>Once instruments are selected, can export to any of the formats mentioned on previous slide</a:t>
            </a:r>
          </a:p>
        </p:txBody>
      </p:sp>
    </p:spTree>
    <p:extLst>
      <p:ext uri="{BB962C8B-B14F-4D97-AF65-F5344CB8AC3E}">
        <p14:creationId xmlns:p14="http://schemas.microsoft.com/office/powerpoint/2010/main" val="3701392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HSMED Upload – Exporting Syntax</a:t>
            </a:r>
          </a:p>
        </p:txBody>
      </p:sp>
      <p:sp>
        <p:nvSpPr>
          <p:cNvPr id="5" name="Content Placeholder 4"/>
          <p:cNvSpPr>
            <a:spLocks noGrp="1"/>
          </p:cNvSpPr>
          <p:nvPr>
            <p:ph idx="1"/>
          </p:nvPr>
        </p:nvSpPr>
        <p:spPr>
          <a:xfrm>
            <a:off x="162004" y="1219200"/>
            <a:ext cx="4486196" cy="4191000"/>
          </a:xfrm>
        </p:spPr>
        <p:txBody>
          <a:bodyPr>
            <a:normAutofit/>
          </a:bodyPr>
          <a:lstStyle/>
          <a:p>
            <a:r>
              <a:rPr lang="en-US" dirty="0"/>
              <a:t>Exporting REDCap data to SAS or SPSS generates 3 different files</a:t>
            </a:r>
          </a:p>
          <a:p>
            <a:pPr lvl="1"/>
            <a:r>
              <a:rPr lang="en-US" dirty="0"/>
              <a:t>CSV – raw data</a:t>
            </a:r>
          </a:p>
          <a:p>
            <a:pPr lvl="1"/>
            <a:r>
              <a:rPr lang="en-US" dirty="0"/>
              <a:t>Syntax file (SPSS)</a:t>
            </a:r>
          </a:p>
          <a:p>
            <a:pPr lvl="1"/>
            <a:r>
              <a:rPr lang="en-US" dirty="0"/>
              <a:t>Pathway Mapper</a:t>
            </a:r>
          </a:p>
          <a:p>
            <a:pPr lvl="2"/>
            <a:r>
              <a:rPr lang="en-US" dirty="0"/>
              <a:t>Always need to open the pathway mapper before the syntax file</a:t>
            </a:r>
          </a:p>
          <a:p>
            <a:endParaRPr lang="en-US" dirty="0"/>
          </a:p>
          <a:p>
            <a:r>
              <a:rPr lang="en-US" dirty="0"/>
              <a:t>Using R or STATA simply exports the CVS and syntax file</a:t>
            </a:r>
          </a:p>
        </p:txBody>
      </p:sp>
      <p:pic>
        <p:nvPicPr>
          <p:cNvPr id="3" name="Picture 2" descr="Screenshot from RedCap of successful data export">
            <a:extLst>
              <a:ext uri="{FF2B5EF4-FFF2-40B4-BE49-F238E27FC236}">
                <a16:creationId xmlns:a16="http://schemas.microsoft.com/office/drawing/2014/main" id="{0DF81271-6FDA-4EF7-A8C3-C65A3772C0DB}"/>
              </a:ext>
            </a:extLst>
          </p:cNvPr>
          <p:cNvPicPr>
            <a:picLocks noChangeAspect="1"/>
          </p:cNvPicPr>
          <p:nvPr/>
        </p:nvPicPr>
        <p:blipFill rotWithShape="1">
          <a:blip r:embed="rId3"/>
          <a:srcRect l="1083" t="1085" b="2662"/>
          <a:stretch/>
        </p:blipFill>
        <p:spPr>
          <a:xfrm>
            <a:off x="4572000" y="2019300"/>
            <a:ext cx="4486196" cy="2819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6665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311700" y="370691"/>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dirty="0" smtClean="0"/>
              <a:t>Speakers</a:t>
            </a:r>
            <a:endParaRPr sz="4000" b="0" i="0" u="none" strike="noStrike" cap="none" dirty="0">
              <a:solidFill>
                <a:schemeClr val="lt1"/>
              </a:solidFill>
              <a:latin typeface="Source Sans Pro"/>
              <a:ea typeface="Source Sans Pro"/>
              <a:cs typeface="Source Sans Pro"/>
              <a:sym typeface="Source Sans Pro"/>
            </a:endParaRPr>
          </a:p>
        </p:txBody>
      </p:sp>
      <p:sp>
        <p:nvSpPr>
          <p:cNvPr id="88" name="Google Shape;88;p15"/>
          <p:cNvSpPr txBox="1"/>
          <p:nvPr/>
        </p:nvSpPr>
        <p:spPr>
          <a:xfrm>
            <a:off x="480625" y="1617450"/>
            <a:ext cx="8309100" cy="4066800"/>
          </a:xfrm>
          <a:prstGeom prst="rect">
            <a:avLst/>
          </a:prstGeom>
          <a:noFill/>
          <a:ln>
            <a:noFill/>
          </a:ln>
        </p:spPr>
        <p:txBody>
          <a:bodyPr spcFirstLastPara="1" wrap="square" lIns="91425" tIns="91425" rIns="91425" bIns="91425" anchor="t" anchorCtr="0">
            <a:noAutofit/>
          </a:bodyPr>
          <a:lstStyle/>
          <a:p>
            <a:pPr marL="627062" lvl="0" indent="-398462" algn="l" rtl="0">
              <a:spcBef>
                <a:spcPts val="0"/>
              </a:spcBef>
              <a:spcAft>
                <a:spcPts val="0"/>
              </a:spcAft>
              <a:buClr>
                <a:srgbClr val="1755A5"/>
              </a:buClr>
              <a:buSzPts val="2400"/>
              <a:buFont typeface="Source Sans Pro"/>
              <a:buChar char="●"/>
            </a:pPr>
            <a:r>
              <a:rPr lang="en-US" sz="2400" b="1">
                <a:solidFill>
                  <a:srgbClr val="1755A5"/>
                </a:solidFill>
                <a:latin typeface="Source Sans Pro"/>
                <a:ea typeface="Source Sans Pro"/>
                <a:cs typeface="Source Sans Pro"/>
                <a:sym typeface="Source Sans Pro"/>
              </a:rPr>
              <a:t>Westside Healthy Start | Access Community Health Network</a:t>
            </a:r>
            <a:endParaRPr sz="2400" b="1">
              <a:solidFill>
                <a:srgbClr val="1755A5"/>
              </a:solidFill>
              <a:latin typeface="Source Sans Pro"/>
              <a:ea typeface="Source Sans Pro"/>
              <a:cs typeface="Source Sans Pro"/>
              <a:sym typeface="Source Sans Pro"/>
            </a:endParaRPr>
          </a:p>
          <a:p>
            <a:pPr marL="0" lvl="0" indent="0" algn="l" rtl="0">
              <a:spcBef>
                <a:spcPts val="0"/>
              </a:spcBef>
              <a:spcAft>
                <a:spcPts val="0"/>
              </a:spcAft>
              <a:buNone/>
            </a:pPr>
            <a:endParaRPr sz="2400" b="1">
              <a:solidFill>
                <a:srgbClr val="1755A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2400"/>
              <a:buFont typeface="Arial"/>
              <a:buNone/>
            </a:pPr>
            <a:endParaRPr sz="2400" b="0" i="1"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5"/>
          <p:cNvSpPr txBox="1"/>
          <p:nvPr/>
        </p:nvSpPr>
        <p:spPr>
          <a:xfrm>
            <a:off x="0" y="5198975"/>
            <a:ext cx="2608500" cy="124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i="1">
                <a:solidFill>
                  <a:schemeClr val="dk1"/>
                </a:solidFill>
                <a:latin typeface="Source Sans Pro"/>
                <a:ea typeface="Source Sans Pro"/>
                <a:cs typeface="Source Sans Pro"/>
                <a:sym typeface="Source Sans Pro"/>
              </a:rPr>
              <a:t>Timika Anderson Project Director</a:t>
            </a:r>
            <a:endParaRPr/>
          </a:p>
        </p:txBody>
      </p:sp>
      <p:pic>
        <p:nvPicPr>
          <p:cNvPr id="89" name="Google Shape;89;p15" descr="Photo of Timika Anderson"/>
          <p:cNvPicPr preferRelativeResize="0"/>
          <p:nvPr/>
        </p:nvPicPr>
        <p:blipFill>
          <a:blip r:embed="rId3">
            <a:alphaModFix/>
          </a:blip>
          <a:stretch>
            <a:fillRect/>
          </a:stretch>
        </p:blipFill>
        <p:spPr>
          <a:xfrm>
            <a:off x="252450" y="2673512"/>
            <a:ext cx="1810525" cy="2472250"/>
          </a:xfrm>
          <a:prstGeom prst="rect">
            <a:avLst/>
          </a:prstGeom>
          <a:noFill/>
          <a:ln>
            <a:noFill/>
          </a:ln>
        </p:spPr>
      </p:pic>
      <p:sp>
        <p:nvSpPr>
          <p:cNvPr id="94" name="Google Shape;94;p15"/>
          <p:cNvSpPr txBox="1"/>
          <p:nvPr/>
        </p:nvSpPr>
        <p:spPr>
          <a:xfrm>
            <a:off x="2472350" y="5198975"/>
            <a:ext cx="1928400" cy="124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i="1">
                <a:solidFill>
                  <a:schemeClr val="dk1"/>
                </a:solidFill>
                <a:latin typeface="Source Sans Pro"/>
                <a:ea typeface="Source Sans Pro"/>
                <a:cs typeface="Source Sans Pro"/>
                <a:sym typeface="Source Sans Pro"/>
              </a:rPr>
              <a:t>Dara Gray  Program Manager</a:t>
            </a:r>
            <a:endParaRPr/>
          </a:p>
        </p:txBody>
      </p:sp>
      <p:pic>
        <p:nvPicPr>
          <p:cNvPr id="90" name="Google Shape;90;p15" descr="Photo of Dara Gray"/>
          <p:cNvPicPr preferRelativeResize="0"/>
          <p:nvPr/>
        </p:nvPicPr>
        <p:blipFill>
          <a:blip r:embed="rId4">
            <a:alphaModFix/>
          </a:blip>
          <a:stretch>
            <a:fillRect/>
          </a:stretch>
        </p:blipFill>
        <p:spPr>
          <a:xfrm>
            <a:off x="2472346" y="2673500"/>
            <a:ext cx="1750429" cy="2472250"/>
          </a:xfrm>
          <a:prstGeom prst="rect">
            <a:avLst/>
          </a:prstGeom>
          <a:noFill/>
          <a:ln>
            <a:noFill/>
          </a:ln>
        </p:spPr>
      </p:pic>
      <p:sp>
        <p:nvSpPr>
          <p:cNvPr id="95" name="Google Shape;95;p15"/>
          <p:cNvSpPr txBox="1"/>
          <p:nvPr/>
        </p:nvSpPr>
        <p:spPr>
          <a:xfrm>
            <a:off x="4535200" y="5334425"/>
            <a:ext cx="2063100" cy="97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i="1">
                <a:solidFill>
                  <a:schemeClr val="dk1"/>
                </a:solidFill>
                <a:latin typeface="Source Sans Pro"/>
                <a:ea typeface="Source Sans Pro"/>
                <a:cs typeface="Source Sans Pro"/>
                <a:sym typeface="Source Sans Pro"/>
              </a:rPr>
              <a:t>Sarah Pylant Data Manager</a:t>
            </a:r>
            <a:endParaRPr/>
          </a:p>
        </p:txBody>
      </p:sp>
      <p:pic>
        <p:nvPicPr>
          <p:cNvPr id="91" name="Google Shape;91;p15" descr="Photo of Sarah Pylant"/>
          <p:cNvPicPr preferRelativeResize="0"/>
          <p:nvPr/>
        </p:nvPicPr>
        <p:blipFill>
          <a:blip r:embed="rId5">
            <a:alphaModFix/>
          </a:blip>
          <a:stretch>
            <a:fillRect/>
          </a:stretch>
        </p:blipFill>
        <p:spPr>
          <a:xfrm>
            <a:off x="4535200" y="2673506"/>
            <a:ext cx="1810525" cy="2525469"/>
          </a:xfrm>
          <a:prstGeom prst="rect">
            <a:avLst/>
          </a:prstGeom>
          <a:noFill/>
          <a:ln>
            <a:noFill/>
          </a:ln>
        </p:spPr>
      </p:pic>
      <p:sp>
        <p:nvSpPr>
          <p:cNvPr id="96" name="Google Shape;96;p15"/>
          <p:cNvSpPr txBox="1"/>
          <p:nvPr/>
        </p:nvSpPr>
        <p:spPr>
          <a:xfrm>
            <a:off x="6672350" y="5164025"/>
            <a:ext cx="2356200" cy="131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i="1">
                <a:solidFill>
                  <a:schemeClr val="dk1"/>
                </a:solidFill>
                <a:latin typeface="Source Sans Pro"/>
                <a:ea typeface="Source Sans Pro"/>
                <a:cs typeface="Source Sans Pro"/>
                <a:sym typeface="Source Sans Pro"/>
              </a:rPr>
              <a:t>Lindsay Zeman Evaluator</a:t>
            </a:r>
            <a:endParaRPr/>
          </a:p>
        </p:txBody>
      </p:sp>
      <p:pic>
        <p:nvPicPr>
          <p:cNvPr id="92" name="Google Shape;92;p15" descr="Photo of Lindsay Zeman"/>
          <p:cNvPicPr preferRelativeResize="0"/>
          <p:nvPr/>
        </p:nvPicPr>
        <p:blipFill rotWithShape="1">
          <a:blip r:embed="rId6">
            <a:alphaModFix/>
          </a:blip>
          <a:srcRect l="9836"/>
          <a:stretch/>
        </p:blipFill>
        <p:spPr>
          <a:xfrm>
            <a:off x="6588107" y="2673500"/>
            <a:ext cx="2244192" cy="2525475"/>
          </a:xfrm>
          <a:prstGeom prst="rect">
            <a:avLst/>
          </a:prstGeom>
          <a:noFill/>
          <a:ln>
            <a:noFill/>
          </a:ln>
        </p:spPr>
      </p:pic>
    </p:spTree>
    <p:extLst>
      <p:ext uri="{BB962C8B-B14F-4D97-AF65-F5344CB8AC3E}">
        <p14:creationId xmlns:p14="http://schemas.microsoft.com/office/powerpoint/2010/main" val="631590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HSMED Upload – Data Processing </a:t>
            </a:r>
          </a:p>
        </p:txBody>
      </p:sp>
      <p:sp>
        <p:nvSpPr>
          <p:cNvPr id="5" name="TextBox 4">
            <a:extLst>
              <a:ext uri="{FF2B5EF4-FFF2-40B4-BE49-F238E27FC236}">
                <a16:creationId xmlns:a16="http://schemas.microsoft.com/office/drawing/2014/main" id="{C5CAAC98-5C70-4E0A-A740-49F3FACDE430}"/>
              </a:ext>
            </a:extLst>
          </p:cNvPr>
          <p:cNvSpPr txBox="1"/>
          <p:nvPr/>
        </p:nvSpPr>
        <p:spPr>
          <a:xfrm>
            <a:off x="319550" y="1106836"/>
            <a:ext cx="8291050" cy="1107996"/>
          </a:xfrm>
          <a:prstGeom prst="rect">
            <a:avLst/>
          </a:prstGeom>
          <a:noFill/>
        </p:spPr>
        <p:txBody>
          <a:bodyPr wrap="square" rtlCol="0">
            <a:spAutoFit/>
          </a:bodyPr>
          <a:lstStyle/>
          <a:p>
            <a:pPr>
              <a:buClrTx/>
              <a:buFontTx/>
              <a:buNone/>
            </a:pPr>
            <a:r>
              <a:rPr lang="en-US" sz="2200" kern="1200" dirty="0">
                <a:solidFill>
                  <a:prstClr val="black"/>
                </a:solidFill>
                <a:latin typeface="Calibri" panose="020F0502020204030204"/>
                <a:ea typeface="+mn-ea"/>
                <a:cs typeface="+mn-cs"/>
              </a:rPr>
              <a:t>This is an example of how we combine </a:t>
            </a:r>
            <a:r>
              <a:rPr lang="en-US" sz="2200" kern="1200" dirty="0" err="1">
                <a:solidFill>
                  <a:prstClr val="black"/>
                </a:solidFill>
                <a:latin typeface="Calibri" panose="020F0502020204030204"/>
                <a:ea typeface="+mn-ea"/>
                <a:cs typeface="+mn-cs"/>
              </a:rPr>
              <a:t>REDCap’s</a:t>
            </a:r>
            <a:r>
              <a:rPr lang="en-US" sz="2200" kern="1200" dirty="0">
                <a:solidFill>
                  <a:prstClr val="black"/>
                </a:solidFill>
                <a:latin typeface="Calibri" panose="020F0502020204030204"/>
                <a:ea typeface="+mn-ea"/>
                <a:cs typeface="+mn-cs"/>
              </a:rPr>
              <a:t> automated ID generating system with our own criteria to further distinguish our clients and ensure data quality</a:t>
            </a:r>
          </a:p>
        </p:txBody>
      </p:sp>
      <p:pic>
        <p:nvPicPr>
          <p:cNvPr id="3" name="Picture 2" descr="Screenshot from RedCap of record I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0" y="2205417"/>
            <a:ext cx="2078916" cy="1292464"/>
          </a:xfrm>
          <a:prstGeom prst="rect">
            <a:avLst/>
          </a:prstGeom>
        </p:spPr>
      </p:pic>
      <p:sp>
        <p:nvSpPr>
          <p:cNvPr id="6" name="TextBox 5">
            <a:extLst>
              <a:ext uri="{FF2B5EF4-FFF2-40B4-BE49-F238E27FC236}">
                <a16:creationId xmlns:a16="http://schemas.microsoft.com/office/drawing/2014/main" id="{A1164F9D-D417-4ED1-ADCF-A90C5576A47F}"/>
              </a:ext>
            </a:extLst>
          </p:cNvPr>
          <p:cNvSpPr txBox="1"/>
          <p:nvPr/>
        </p:nvSpPr>
        <p:spPr>
          <a:xfrm>
            <a:off x="338600" y="3642374"/>
            <a:ext cx="1698171" cy="600164"/>
          </a:xfrm>
          <a:prstGeom prst="rect">
            <a:avLst/>
          </a:prstGeom>
          <a:noFill/>
        </p:spPr>
        <p:txBody>
          <a:bodyPr wrap="square" rtlCol="0">
            <a:spAutoFit/>
          </a:bodyPr>
          <a:lstStyle/>
          <a:p>
            <a:pPr>
              <a:buClrTx/>
              <a:buFontTx/>
              <a:buNone/>
            </a:pPr>
            <a:r>
              <a:rPr lang="en-US" sz="1100" kern="1200" dirty="0">
                <a:solidFill>
                  <a:prstClr val="black"/>
                </a:solidFill>
                <a:latin typeface="Calibri" panose="020F0502020204030204"/>
                <a:ea typeface="+mn-ea"/>
                <a:cs typeface="+mn-cs"/>
              </a:rPr>
              <a:t>* This comes from data that was exported into SPSS</a:t>
            </a:r>
          </a:p>
        </p:txBody>
      </p:sp>
      <p:pic>
        <p:nvPicPr>
          <p:cNvPr id="11" name="Picture 10" descr="Screenshot from RedCap of data processing">
            <a:extLst>
              <a:ext uri="{FF2B5EF4-FFF2-40B4-BE49-F238E27FC236}">
                <a16:creationId xmlns:a16="http://schemas.microsoft.com/office/drawing/2014/main" id="{1095455D-1D48-462B-AF30-B1E070BA1ED6}"/>
              </a:ext>
            </a:extLst>
          </p:cNvPr>
          <p:cNvPicPr>
            <a:picLocks noChangeAspect="1"/>
          </p:cNvPicPr>
          <p:nvPr/>
        </p:nvPicPr>
        <p:blipFill rotWithShape="1">
          <a:blip r:embed="rId4"/>
          <a:srcRect l="795" t="35211" r="-1" b="22434"/>
          <a:stretch/>
        </p:blipFill>
        <p:spPr>
          <a:xfrm>
            <a:off x="2286000" y="2417348"/>
            <a:ext cx="6324600" cy="229147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8504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587ADC-F320-4C62-B9DC-69AB1CDA8028}"/>
              </a:ext>
            </a:extLst>
          </p:cNvPr>
          <p:cNvSpPr>
            <a:spLocks noGrp="1"/>
          </p:cNvSpPr>
          <p:nvPr>
            <p:ph type="title"/>
          </p:nvPr>
        </p:nvSpPr>
        <p:spPr>
          <a:xfrm>
            <a:off x="628650" y="228600"/>
            <a:ext cx="7886700" cy="549275"/>
          </a:xfrm>
        </p:spPr>
        <p:txBody>
          <a:bodyPr/>
          <a:lstStyle/>
          <a:p>
            <a:r>
              <a:rPr lang="en-US" dirty="0"/>
              <a:t>HSMED Upload – Data Processing Continued</a:t>
            </a:r>
          </a:p>
        </p:txBody>
      </p:sp>
      <p:sp>
        <p:nvSpPr>
          <p:cNvPr id="6" name="TextBox 5">
            <a:extLst>
              <a:ext uri="{FF2B5EF4-FFF2-40B4-BE49-F238E27FC236}">
                <a16:creationId xmlns:a16="http://schemas.microsoft.com/office/drawing/2014/main" id="{4C9E4D6B-606D-421D-A9E3-F96181A847F0}"/>
              </a:ext>
            </a:extLst>
          </p:cNvPr>
          <p:cNvSpPr txBox="1"/>
          <p:nvPr/>
        </p:nvSpPr>
        <p:spPr>
          <a:xfrm>
            <a:off x="862487" y="991840"/>
            <a:ext cx="2530050" cy="461665"/>
          </a:xfrm>
          <a:prstGeom prst="rect">
            <a:avLst/>
          </a:prstGeom>
          <a:noFill/>
        </p:spPr>
        <p:txBody>
          <a:bodyPr wrap="square" rtlCol="0">
            <a:spAutoFit/>
          </a:bodyPr>
          <a:lstStyle/>
          <a:p>
            <a:pPr>
              <a:buClrTx/>
              <a:buFontTx/>
              <a:buNone/>
            </a:pPr>
            <a:r>
              <a:rPr lang="en-US" sz="2400" kern="1200" dirty="0" err="1">
                <a:solidFill>
                  <a:prstClr val="black"/>
                </a:solidFill>
                <a:latin typeface="Calibri" panose="020F0502020204030204"/>
                <a:ea typeface="+mn-ea"/>
                <a:cs typeface="+mn-cs"/>
              </a:rPr>
              <a:t>REDCap’s</a:t>
            </a:r>
            <a:r>
              <a:rPr lang="en-US" sz="2400" kern="1200" dirty="0">
                <a:solidFill>
                  <a:prstClr val="black"/>
                </a:solidFill>
                <a:latin typeface="Calibri" panose="020F0502020204030204"/>
                <a:ea typeface="+mn-ea"/>
                <a:cs typeface="+mn-cs"/>
              </a:rPr>
              <a:t> Export</a:t>
            </a:r>
          </a:p>
        </p:txBody>
      </p:sp>
      <p:pic>
        <p:nvPicPr>
          <p:cNvPr id="5" name="Picture 4" descr="Screenshot from RedCap of export">
            <a:extLst>
              <a:ext uri="{FF2B5EF4-FFF2-40B4-BE49-F238E27FC236}">
                <a16:creationId xmlns:a16="http://schemas.microsoft.com/office/drawing/2014/main" id="{3B0248AE-C634-4680-B1EA-523704A22B5B}"/>
              </a:ext>
            </a:extLst>
          </p:cNvPr>
          <p:cNvPicPr>
            <a:picLocks noChangeAspect="1"/>
          </p:cNvPicPr>
          <p:nvPr/>
        </p:nvPicPr>
        <p:blipFill>
          <a:blip r:embed="rId3"/>
          <a:stretch>
            <a:fillRect/>
          </a:stretch>
        </p:blipFill>
        <p:spPr>
          <a:xfrm>
            <a:off x="1065084" y="1453505"/>
            <a:ext cx="2093617" cy="3959871"/>
          </a:xfrm>
          <a:prstGeom prst="rect">
            <a:avLst/>
          </a:prstGeom>
        </p:spPr>
      </p:pic>
      <p:cxnSp>
        <p:nvCxnSpPr>
          <p:cNvPr id="8" name="Straight Arrow Connector 7" descr="Arrow">
            <a:extLst>
              <a:ext uri="{FF2B5EF4-FFF2-40B4-BE49-F238E27FC236}">
                <a16:creationId xmlns:a16="http://schemas.microsoft.com/office/drawing/2014/main" id="{389A9030-5BBB-4087-BFD1-114E9C273F5B}"/>
              </a:ext>
            </a:extLst>
          </p:cNvPr>
          <p:cNvCxnSpPr>
            <a:cxnSpLocks/>
          </p:cNvCxnSpPr>
          <p:nvPr/>
        </p:nvCxnSpPr>
        <p:spPr>
          <a:xfrm>
            <a:off x="3352800" y="3429000"/>
            <a:ext cx="1828800" cy="0"/>
          </a:xfrm>
          <a:prstGeom prst="straightConnector1">
            <a:avLst/>
          </a:prstGeom>
          <a:ln w="95250">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1" name="Picture 10" descr="Text: racelds">
            <a:extLst>
              <a:ext uri="{FF2B5EF4-FFF2-40B4-BE49-F238E27FC236}">
                <a16:creationId xmlns:a16="http://schemas.microsoft.com/office/drawing/2014/main" id="{4755338A-6DE0-4C89-B9BE-28F2A3BDD99E}"/>
              </a:ext>
            </a:extLst>
          </p:cNvPr>
          <p:cNvPicPr>
            <a:picLocks noChangeAspect="1"/>
          </p:cNvPicPr>
          <p:nvPr/>
        </p:nvPicPr>
        <p:blipFill rotWithShape="1">
          <a:blip r:embed="rId4"/>
          <a:srcRect r="58263" b="13"/>
          <a:stretch/>
        </p:blipFill>
        <p:spPr>
          <a:xfrm>
            <a:off x="5390941" y="3297275"/>
            <a:ext cx="2381460" cy="360325"/>
          </a:xfrm>
          <a:prstGeom prst="rect">
            <a:avLst/>
          </a:prstGeom>
        </p:spPr>
      </p:pic>
      <p:sp>
        <p:nvSpPr>
          <p:cNvPr id="12" name="TextBox 11">
            <a:extLst>
              <a:ext uri="{FF2B5EF4-FFF2-40B4-BE49-F238E27FC236}">
                <a16:creationId xmlns:a16="http://schemas.microsoft.com/office/drawing/2014/main" id="{A53FEF4A-EA8C-4EAF-B2F4-0568870AF1D6}"/>
              </a:ext>
            </a:extLst>
          </p:cNvPr>
          <p:cNvSpPr txBox="1"/>
          <p:nvPr/>
        </p:nvSpPr>
        <p:spPr>
          <a:xfrm>
            <a:off x="4587240" y="2590800"/>
            <a:ext cx="2667000" cy="461665"/>
          </a:xfrm>
          <a:prstGeom prst="rect">
            <a:avLst/>
          </a:prstGeom>
          <a:noFill/>
        </p:spPr>
        <p:txBody>
          <a:bodyPr wrap="square" rtlCol="0">
            <a:spAutoFit/>
          </a:bodyPr>
          <a:lstStyle/>
          <a:p>
            <a:pPr>
              <a:buClrTx/>
              <a:buFontTx/>
              <a:buNone/>
            </a:pPr>
            <a:r>
              <a:rPr lang="en-US" sz="2400" kern="1200" dirty="0">
                <a:solidFill>
                  <a:prstClr val="black"/>
                </a:solidFill>
                <a:latin typeface="Calibri" panose="020F0502020204030204"/>
                <a:ea typeface="+mn-ea"/>
                <a:cs typeface="+mn-cs"/>
              </a:rPr>
              <a:t>Variable for HSMED</a:t>
            </a:r>
          </a:p>
        </p:txBody>
      </p:sp>
    </p:spTree>
    <p:extLst>
      <p:ext uri="{BB962C8B-B14F-4D97-AF65-F5344CB8AC3E}">
        <p14:creationId xmlns:p14="http://schemas.microsoft.com/office/powerpoint/2010/main" val="1851157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30239" y="1066800"/>
            <a:ext cx="3789362" cy="457200"/>
          </a:xfrm>
        </p:spPr>
        <p:txBody>
          <a:bodyPr/>
          <a:lstStyle/>
          <a:p>
            <a:r>
              <a:rPr lang="en-US" b="1" u="sng" dirty="0"/>
              <a:t>Pros</a:t>
            </a:r>
          </a:p>
        </p:txBody>
      </p:sp>
      <p:sp>
        <p:nvSpPr>
          <p:cNvPr id="3" name="Text Placeholder 2"/>
          <p:cNvSpPr>
            <a:spLocks noGrp="1"/>
          </p:cNvSpPr>
          <p:nvPr>
            <p:ph type="body" sz="quarter" idx="3"/>
          </p:nvPr>
        </p:nvSpPr>
        <p:spPr>
          <a:xfrm>
            <a:off x="4743450" y="1066800"/>
            <a:ext cx="3773488" cy="457200"/>
          </a:xfrm>
        </p:spPr>
        <p:txBody>
          <a:bodyPr/>
          <a:lstStyle/>
          <a:p>
            <a:r>
              <a:rPr lang="en-US" b="1" u="sng" dirty="0"/>
              <a:t>Cons</a:t>
            </a:r>
          </a:p>
        </p:txBody>
      </p:sp>
      <p:sp>
        <p:nvSpPr>
          <p:cNvPr id="4" name="Content Placeholder 3"/>
          <p:cNvSpPr>
            <a:spLocks noGrp="1"/>
          </p:cNvSpPr>
          <p:nvPr>
            <p:ph sz="half" idx="13"/>
          </p:nvPr>
        </p:nvSpPr>
        <p:spPr>
          <a:xfrm>
            <a:off x="628650" y="1524000"/>
            <a:ext cx="3790950" cy="3886200"/>
          </a:xfrm>
        </p:spPr>
        <p:txBody>
          <a:bodyPr>
            <a:normAutofit fontScale="92500" lnSpcReduction="10000"/>
          </a:bodyPr>
          <a:lstStyle/>
          <a:p>
            <a:r>
              <a:rPr lang="en-US" dirty="0"/>
              <a:t>No up-front cost </a:t>
            </a:r>
          </a:p>
          <a:p>
            <a:r>
              <a:rPr lang="en-US" dirty="0"/>
              <a:t>Intuitive - no previous experience required</a:t>
            </a:r>
          </a:p>
          <a:p>
            <a:r>
              <a:rPr lang="en-US" dirty="0"/>
              <a:t>Web-based</a:t>
            </a:r>
          </a:p>
          <a:p>
            <a:r>
              <a:rPr lang="en-US" dirty="0"/>
              <a:t>Customizable</a:t>
            </a:r>
          </a:p>
          <a:p>
            <a:r>
              <a:rPr lang="en-US" dirty="0"/>
              <a:t>Validation includes range checks, data type checks, valid date checks, and branching logic </a:t>
            </a:r>
          </a:p>
          <a:p>
            <a:r>
              <a:rPr lang="en-US" dirty="0"/>
              <a:t>Ability to support multiple projects</a:t>
            </a:r>
          </a:p>
          <a:p>
            <a:endParaRPr lang="en-US" dirty="0"/>
          </a:p>
          <a:p>
            <a:endParaRPr lang="en-US" dirty="0"/>
          </a:p>
        </p:txBody>
      </p:sp>
      <p:sp>
        <p:nvSpPr>
          <p:cNvPr id="5" name="Content Placeholder 4"/>
          <p:cNvSpPr>
            <a:spLocks noGrp="1"/>
          </p:cNvSpPr>
          <p:nvPr>
            <p:ph sz="half" idx="2"/>
          </p:nvPr>
        </p:nvSpPr>
        <p:spPr>
          <a:xfrm>
            <a:off x="4743450" y="1524000"/>
            <a:ext cx="3770311" cy="4267200"/>
          </a:xfrm>
        </p:spPr>
        <p:txBody>
          <a:bodyPr>
            <a:normAutofit fontScale="92500"/>
          </a:bodyPr>
          <a:lstStyle/>
          <a:p>
            <a:r>
              <a:rPr lang="en-US" dirty="0"/>
              <a:t>Requires personnel time for installation and management (1.5 FTE for 6 month build)</a:t>
            </a:r>
          </a:p>
          <a:p>
            <a:r>
              <a:rPr lang="en-US" dirty="0"/>
              <a:t>Strictly a data collection tool/database</a:t>
            </a:r>
          </a:p>
          <a:p>
            <a:r>
              <a:rPr lang="en-US" dirty="0"/>
              <a:t>Requires software and personnel with coding experience to process data for the HSMED upload</a:t>
            </a:r>
          </a:p>
          <a:p>
            <a:r>
              <a:rPr lang="en-US" dirty="0"/>
              <a:t>Most compatible with Google Chrome (lags in other servers)</a:t>
            </a:r>
          </a:p>
          <a:p>
            <a:endParaRPr lang="en-US" dirty="0"/>
          </a:p>
          <a:p>
            <a:endParaRPr lang="en-US" dirty="0"/>
          </a:p>
        </p:txBody>
      </p:sp>
      <p:sp>
        <p:nvSpPr>
          <p:cNvPr id="6" name="Title 5"/>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4018449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dirty="0"/>
              <a:t>Timika Anderson-Reeves, Program Director</a:t>
            </a:r>
          </a:p>
          <a:p>
            <a:pPr marL="0" indent="0">
              <a:buNone/>
            </a:pPr>
            <a:r>
              <a:rPr lang="en-US" dirty="0">
                <a:hlinkClick r:id="rId3"/>
              </a:rPr>
              <a:t>Timika.Anderson@achn.net</a:t>
            </a:r>
            <a:endParaRPr lang="en-US" dirty="0"/>
          </a:p>
          <a:p>
            <a:pPr marL="0" indent="0">
              <a:buNone/>
            </a:pPr>
            <a:endParaRPr lang="en-US" dirty="0"/>
          </a:p>
          <a:p>
            <a:pPr marL="0" indent="0">
              <a:buNone/>
            </a:pPr>
            <a:r>
              <a:rPr lang="en-US" dirty="0"/>
              <a:t>Dara Gray, Program Manager</a:t>
            </a:r>
          </a:p>
          <a:p>
            <a:pPr marL="0" indent="0">
              <a:buNone/>
            </a:pPr>
            <a:r>
              <a:rPr lang="en-US" dirty="0">
                <a:hlinkClick r:id="rId4"/>
              </a:rPr>
              <a:t>Dara.gray@achn.net</a:t>
            </a:r>
            <a:endParaRPr lang="en-US" dirty="0"/>
          </a:p>
          <a:p>
            <a:pPr marL="0" indent="0">
              <a:buNone/>
            </a:pPr>
            <a:endParaRPr lang="en-US" dirty="0"/>
          </a:p>
        </p:txBody>
      </p:sp>
      <p:sp>
        <p:nvSpPr>
          <p:cNvPr id="3" name="Content Placeholder 2"/>
          <p:cNvSpPr>
            <a:spLocks noGrp="1"/>
          </p:cNvSpPr>
          <p:nvPr>
            <p:ph sz="half" idx="2"/>
          </p:nvPr>
        </p:nvSpPr>
        <p:spPr/>
        <p:txBody>
          <a:bodyPr/>
          <a:lstStyle/>
          <a:p>
            <a:pPr marL="0" indent="0">
              <a:buNone/>
            </a:pPr>
            <a:r>
              <a:rPr lang="en-US" dirty="0"/>
              <a:t>Sarah Pylant, Data Management Specialist</a:t>
            </a:r>
          </a:p>
          <a:p>
            <a:pPr marL="0" indent="0">
              <a:buNone/>
            </a:pPr>
            <a:r>
              <a:rPr lang="en-US" dirty="0">
                <a:hlinkClick r:id="rId5"/>
              </a:rPr>
              <a:t>Sarah.pylant@achn.net</a:t>
            </a:r>
            <a:endParaRPr lang="en-US" dirty="0"/>
          </a:p>
          <a:p>
            <a:pPr marL="0" indent="0">
              <a:buNone/>
            </a:pPr>
            <a:endParaRPr lang="en-US" dirty="0"/>
          </a:p>
          <a:p>
            <a:pPr marL="0" indent="0">
              <a:buNone/>
            </a:pPr>
            <a:r>
              <a:rPr lang="en-US" dirty="0"/>
              <a:t>Lindsay Zeman, Evaluation Specialist </a:t>
            </a:r>
          </a:p>
          <a:p>
            <a:pPr marL="0" indent="0">
              <a:buNone/>
            </a:pPr>
            <a:r>
              <a:rPr lang="en-US" dirty="0">
                <a:hlinkClick r:id="rId6"/>
              </a:rPr>
              <a:t>Lindsay.zeman@achn.net</a:t>
            </a:r>
            <a:r>
              <a:rPr lang="en-US" dirty="0"/>
              <a:t> </a:t>
            </a:r>
          </a:p>
          <a:p>
            <a:endParaRPr lang="en-US" dirty="0"/>
          </a:p>
        </p:txBody>
      </p:sp>
      <p:sp>
        <p:nvSpPr>
          <p:cNvPr id="4" name="Title 3"/>
          <p:cNvSpPr>
            <a:spLocks noGrp="1"/>
          </p:cNvSpPr>
          <p:nvPr>
            <p:ph type="title"/>
          </p:nvPr>
        </p:nvSpPr>
        <p:spPr/>
        <p:txBody>
          <a:bodyPr/>
          <a:lstStyle/>
          <a:p>
            <a:r>
              <a:rPr lang="en-US" dirty="0" smtClean="0"/>
              <a:t>Contact Information</a:t>
            </a:r>
            <a:endParaRPr lang="en-US" dirty="0"/>
          </a:p>
        </p:txBody>
      </p:sp>
    </p:spTree>
    <p:extLst>
      <p:ext uri="{BB962C8B-B14F-4D97-AF65-F5344CB8AC3E}">
        <p14:creationId xmlns:p14="http://schemas.microsoft.com/office/powerpoint/2010/main" val="2765520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a:spLocks noGrp="1"/>
          </p:cNvSpPr>
          <p:nvPr>
            <p:ph type="ctrTitle"/>
          </p:nvPr>
        </p:nvSpPr>
        <p:spPr>
          <a:xfrm>
            <a:off x="63387" y="304800"/>
            <a:ext cx="8699700" cy="147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1755A5"/>
              </a:buClr>
              <a:buSzPts val="3600"/>
              <a:buFont typeface="Source Sans Pro"/>
              <a:buNone/>
            </a:pPr>
            <a:r>
              <a:rPr lang="en-US" sz="3600" dirty="0" err="1"/>
              <a:t>ChallengerSoft</a:t>
            </a:r>
            <a:endParaRPr sz="3600" b="0" i="0" u="none" strike="noStrike" cap="none" dirty="0">
              <a:solidFill>
                <a:srgbClr val="1755A5"/>
              </a:solidFill>
              <a:latin typeface="Source Sans Pro"/>
              <a:ea typeface="Source Sans Pro"/>
              <a:cs typeface="Source Sans Pro"/>
              <a:sym typeface="Source Sans Pro"/>
            </a:endParaRPr>
          </a:p>
        </p:txBody>
      </p:sp>
      <p:sp>
        <p:nvSpPr>
          <p:cNvPr id="2" name="TextBox 1"/>
          <p:cNvSpPr txBox="1"/>
          <p:nvPr/>
        </p:nvSpPr>
        <p:spPr>
          <a:xfrm>
            <a:off x="2944678" y="4138048"/>
            <a:ext cx="5966847" cy="1938992"/>
          </a:xfrm>
          <a:prstGeom prst="rect">
            <a:avLst/>
          </a:prstGeom>
          <a:noFill/>
        </p:spPr>
        <p:txBody>
          <a:bodyPr wrap="square" rtlCol="0">
            <a:spAutoFit/>
          </a:bodyPr>
          <a:lstStyle/>
          <a:p>
            <a:r>
              <a:rPr lang="en-US" sz="2400" b="1" dirty="0" smtClean="0">
                <a:solidFill>
                  <a:srgbClr val="1755A5"/>
                </a:solidFill>
                <a:latin typeface="Source Sans Pro" panose="020B0604020202020204" charset="0"/>
              </a:rPr>
              <a:t>Lisa Bain, Project Director, California Border Healthy Start</a:t>
            </a:r>
          </a:p>
          <a:p>
            <a:endParaRPr lang="en-US" sz="2400" b="1" dirty="0" smtClean="0">
              <a:solidFill>
                <a:srgbClr val="1755A5"/>
              </a:solidFill>
              <a:latin typeface="Source Sans Pro" panose="020B0604020202020204" charset="0"/>
            </a:endParaRPr>
          </a:p>
          <a:p>
            <a:r>
              <a:rPr lang="en-US" sz="2400" b="1" dirty="0" smtClean="0">
                <a:solidFill>
                  <a:srgbClr val="1755A5"/>
                </a:solidFill>
                <a:latin typeface="Source Sans Pro" panose="020B0604020202020204" charset="0"/>
              </a:rPr>
              <a:t>James A. Counts, Social Services Manager, San Antonio Healthy Start</a:t>
            </a:r>
            <a:endParaRPr lang="en-US" sz="2400" b="1" dirty="0">
              <a:solidFill>
                <a:srgbClr val="1755A5"/>
              </a:solidFill>
              <a:latin typeface="Source Sans Pro" panose="020B060402020202020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311700" y="370691"/>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a:t>ChallengerSoft | Overview</a:t>
            </a:r>
            <a:endParaRPr sz="4000" b="0" i="0" u="none" strike="noStrike" cap="none">
              <a:solidFill>
                <a:schemeClr val="lt1"/>
              </a:solidFill>
              <a:latin typeface="Source Sans Pro"/>
              <a:ea typeface="Source Sans Pro"/>
              <a:cs typeface="Source Sans Pro"/>
              <a:sym typeface="Source Sans Pro"/>
            </a:endParaRPr>
          </a:p>
        </p:txBody>
      </p:sp>
      <p:sp>
        <p:nvSpPr>
          <p:cNvPr id="134" name="Google Shape;134;p21"/>
          <p:cNvSpPr txBox="1">
            <a:spLocks noGrp="1"/>
          </p:cNvSpPr>
          <p:nvPr>
            <p:ph type="body" idx="1"/>
          </p:nvPr>
        </p:nvSpPr>
        <p:spPr>
          <a:xfrm>
            <a:off x="311700" y="1536624"/>
            <a:ext cx="8520600" cy="48537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1755A5"/>
              </a:buClr>
              <a:buSzPts val="2400"/>
              <a:buFont typeface="Source Sans Pro"/>
              <a:buChar char="●"/>
            </a:pPr>
            <a:r>
              <a:rPr lang="en-US" sz="2200" b="0" dirty="0">
                <a:solidFill>
                  <a:schemeClr val="dk1"/>
                </a:solidFill>
              </a:rPr>
              <a:t>Why did </a:t>
            </a:r>
            <a:r>
              <a:rPr lang="en-US" sz="2200" b="0" dirty="0" smtClean="0">
                <a:solidFill>
                  <a:schemeClr val="dk1"/>
                </a:solidFill>
              </a:rPr>
              <a:t>your </a:t>
            </a:r>
            <a:r>
              <a:rPr lang="en-US" sz="2200" b="0" dirty="0">
                <a:solidFill>
                  <a:schemeClr val="dk1"/>
                </a:solidFill>
              </a:rPr>
              <a:t>program select this platform?</a:t>
            </a:r>
            <a:br>
              <a:rPr lang="en-US" sz="2200" b="0" dirty="0">
                <a:solidFill>
                  <a:schemeClr val="dk1"/>
                </a:solidFill>
              </a:rPr>
            </a:br>
            <a:r>
              <a:rPr lang="en-US" sz="2200" b="0" dirty="0">
                <a:solidFill>
                  <a:schemeClr val="dk1"/>
                </a:solidFill>
              </a:rPr>
              <a:t/>
            </a:r>
            <a:br>
              <a:rPr lang="en-US" sz="2200" b="0" dirty="0">
                <a:solidFill>
                  <a:schemeClr val="dk1"/>
                </a:solidFill>
              </a:rPr>
            </a:br>
            <a:endParaRPr sz="2200" b="0" i="0" u="none" strike="noStrike" cap="none" dirty="0">
              <a:solidFill>
                <a:schemeClr val="dk1"/>
              </a:solidFill>
              <a:latin typeface="Source Sans Pro"/>
              <a:ea typeface="Source Sans Pro"/>
              <a:cs typeface="Source Sans Pro"/>
              <a:sym typeface="Source Sans Pro"/>
            </a:endParaRPr>
          </a:p>
        </p:txBody>
      </p:sp>
      <p:graphicFrame>
        <p:nvGraphicFramePr>
          <p:cNvPr id="135" name="Google Shape;135;p21" descr="Table with information about California Border Healthy Start and San Antonio Healthy Start suign ChallengerSoft"/>
          <p:cNvGraphicFramePr/>
          <p:nvPr>
            <p:extLst>
              <p:ext uri="{D42A27DB-BD31-4B8C-83A1-F6EECF244321}">
                <p14:modId xmlns:p14="http://schemas.microsoft.com/office/powerpoint/2010/main" val="3316727942"/>
              </p:ext>
            </p:extLst>
          </p:nvPr>
        </p:nvGraphicFramePr>
        <p:xfrm>
          <a:off x="475175" y="2410350"/>
          <a:ext cx="8267325" cy="3598375"/>
        </p:xfrm>
        <a:graphic>
          <a:graphicData uri="http://schemas.openxmlformats.org/drawingml/2006/table">
            <a:tbl>
              <a:tblPr firstRow="1">
                <a:noFill/>
                <a:tableStyleId>{879DD5EF-9FE8-4C80-A7FF-41D1851C2FAB}</a:tableStyleId>
              </a:tblPr>
              <a:tblGrid>
                <a:gridCol w="4007025">
                  <a:extLst>
                    <a:ext uri="{9D8B030D-6E8A-4147-A177-3AD203B41FA5}">
                      <a16:colId xmlns:a16="http://schemas.microsoft.com/office/drawing/2014/main" val="20000"/>
                    </a:ext>
                  </a:extLst>
                </a:gridCol>
                <a:gridCol w="4260300">
                  <a:extLst>
                    <a:ext uri="{9D8B030D-6E8A-4147-A177-3AD203B41FA5}">
                      <a16:colId xmlns:a16="http://schemas.microsoft.com/office/drawing/2014/main" val="20001"/>
                    </a:ext>
                  </a:extLst>
                </a:gridCol>
              </a:tblGrid>
              <a:tr h="641400">
                <a:tc>
                  <a:txBody>
                    <a:bodyPr/>
                    <a:lstStyle/>
                    <a:p>
                      <a:pPr marL="0" lvl="0" indent="0" algn="l" rtl="0">
                        <a:spcBef>
                          <a:spcPts val="0"/>
                        </a:spcBef>
                        <a:spcAft>
                          <a:spcPts val="0"/>
                        </a:spcAft>
                        <a:buNone/>
                      </a:pPr>
                      <a:r>
                        <a:rPr lang="en-US" sz="1800" dirty="0"/>
                        <a:t>California Border Healthy Start</a:t>
                      </a:r>
                      <a:endParaRPr sz="1800" dirty="0"/>
                    </a:p>
                  </a:txBody>
                  <a:tcPr marL="91425" marR="91425" marT="91425" marB="91425"/>
                </a:tc>
                <a:tc>
                  <a:txBody>
                    <a:bodyPr/>
                    <a:lstStyle/>
                    <a:p>
                      <a:pPr marL="0" lvl="0" indent="0" algn="l" rtl="0">
                        <a:spcBef>
                          <a:spcPts val="0"/>
                        </a:spcBef>
                        <a:spcAft>
                          <a:spcPts val="0"/>
                        </a:spcAft>
                        <a:buNone/>
                      </a:pPr>
                      <a:r>
                        <a:rPr lang="en-US" sz="1800"/>
                        <a:t>San Antonio Healthy Start</a:t>
                      </a:r>
                      <a:endParaRPr sz="1800"/>
                    </a:p>
                  </a:txBody>
                  <a:tcPr marL="91425" marR="91425" marT="91425" marB="91425"/>
                </a:tc>
                <a:extLst>
                  <a:ext uri="{0D108BD9-81ED-4DB2-BD59-A6C34878D82A}">
                    <a16:rowId xmlns:a16="http://schemas.microsoft.com/office/drawing/2014/main" val="10000"/>
                  </a:ext>
                </a:extLst>
              </a:tr>
              <a:tr h="2956975">
                <a:tc>
                  <a:txBody>
                    <a:bodyPr/>
                    <a:lstStyle/>
                    <a:p>
                      <a:pPr marL="457200" lvl="0" indent="-342900" algn="l" rtl="0">
                        <a:lnSpc>
                          <a:spcPct val="100000"/>
                        </a:lnSpc>
                        <a:spcBef>
                          <a:spcPts val="1000"/>
                        </a:spcBef>
                        <a:spcAft>
                          <a:spcPts val="0"/>
                        </a:spcAft>
                        <a:buSzPts val="1800"/>
                        <a:buChar char="●"/>
                      </a:pPr>
                      <a:r>
                        <a:rPr lang="en-US" sz="1800"/>
                        <a:t>Well-known: host to many Healthy Start sites </a:t>
                      </a:r>
                      <a:endParaRPr sz="1800"/>
                    </a:p>
                    <a:p>
                      <a:pPr marL="457200" lvl="0" indent="-342900" algn="l" rtl="0">
                        <a:lnSpc>
                          <a:spcPct val="100000"/>
                        </a:lnSpc>
                        <a:spcBef>
                          <a:spcPts val="1000"/>
                        </a:spcBef>
                        <a:spcAft>
                          <a:spcPts val="0"/>
                        </a:spcAft>
                        <a:buSzPts val="1800"/>
                        <a:buChar char="●"/>
                      </a:pPr>
                      <a:r>
                        <a:rPr lang="en-US" sz="1800"/>
                        <a:t>Experience: Staff have Healthy Start backgrounds</a:t>
                      </a:r>
                      <a:endParaRPr sz="1800"/>
                    </a:p>
                    <a:p>
                      <a:pPr marL="457200" lvl="0" indent="-342900" algn="l" rtl="0">
                        <a:lnSpc>
                          <a:spcPct val="100000"/>
                        </a:lnSpc>
                        <a:spcBef>
                          <a:spcPts val="1000"/>
                        </a:spcBef>
                        <a:spcAft>
                          <a:spcPts val="0"/>
                        </a:spcAft>
                        <a:buSzPts val="1800"/>
                        <a:buChar char="●"/>
                      </a:pPr>
                      <a:r>
                        <a:rPr lang="en-US" sz="1800"/>
                        <a:t>Relationship: staff are easy to get in touch with and provide a lot of support</a:t>
                      </a:r>
                      <a:endParaRPr sz="1800"/>
                    </a:p>
                  </a:txBody>
                  <a:tcPr marL="91425" marR="91425" marT="91425" marB="91425"/>
                </a:tc>
                <a:tc>
                  <a:txBody>
                    <a:bodyPr/>
                    <a:lstStyle/>
                    <a:p>
                      <a:pPr marL="457200" lvl="0" indent="-342900" algn="l" rtl="0">
                        <a:spcBef>
                          <a:spcPts val="1000"/>
                        </a:spcBef>
                        <a:spcAft>
                          <a:spcPts val="0"/>
                        </a:spcAft>
                        <a:buSzPts val="1800"/>
                        <a:buChar char="●"/>
                      </a:pPr>
                      <a:r>
                        <a:rPr lang="en-US" sz="1800" dirty="0"/>
                        <a:t>Worked with </a:t>
                      </a:r>
                      <a:r>
                        <a:rPr lang="en-US" sz="1800" dirty="0" err="1"/>
                        <a:t>ChallengerSoft</a:t>
                      </a:r>
                      <a:r>
                        <a:rPr lang="en-US" sz="1800" dirty="0"/>
                        <a:t> in the past</a:t>
                      </a:r>
                      <a:endParaRPr sz="1800" dirty="0"/>
                    </a:p>
                    <a:p>
                      <a:pPr marL="457200" lvl="0" indent="-342900" algn="l" rtl="0">
                        <a:spcBef>
                          <a:spcPts val="1000"/>
                        </a:spcBef>
                        <a:spcAft>
                          <a:spcPts val="0"/>
                        </a:spcAft>
                        <a:buSzPts val="1800"/>
                        <a:buChar char="●"/>
                      </a:pPr>
                      <a:r>
                        <a:rPr lang="en-US" sz="1800" dirty="0"/>
                        <a:t>Experience: Healthy Start has knowledge of the work of </a:t>
                      </a:r>
                      <a:r>
                        <a:rPr lang="en-US" sz="1800" dirty="0" err="1"/>
                        <a:t>ChallengerSoft</a:t>
                      </a:r>
                      <a:endParaRPr sz="1800" dirty="0"/>
                    </a:p>
                    <a:p>
                      <a:pPr marL="457200" lvl="0" indent="-342900" algn="l" rtl="0">
                        <a:spcBef>
                          <a:spcPts val="1000"/>
                        </a:spcBef>
                        <a:spcAft>
                          <a:spcPts val="0"/>
                        </a:spcAft>
                        <a:buSzPts val="1800"/>
                        <a:buChar char="●"/>
                      </a:pPr>
                      <a:r>
                        <a:rPr lang="en-US" sz="1800" dirty="0"/>
                        <a:t>Relationship: </a:t>
                      </a:r>
                      <a:r>
                        <a:rPr lang="en-US" sz="1800" dirty="0">
                          <a:solidFill>
                            <a:schemeClr val="dk1"/>
                          </a:solidFill>
                        </a:rPr>
                        <a:t>Staff has familiarity with the system</a:t>
                      </a:r>
                      <a:endParaRPr sz="1800"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311700" y="370691"/>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a:t>ChallengerSoft | Integration with HS</a:t>
            </a:r>
            <a:endParaRPr sz="4000" b="0" i="0" u="none" strike="noStrike" cap="none">
              <a:solidFill>
                <a:schemeClr val="lt1"/>
              </a:solidFill>
              <a:latin typeface="Source Sans Pro"/>
              <a:ea typeface="Source Sans Pro"/>
              <a:cs typeface="Source Sans Pro"/>
              <a:sym typeface="Source Sans Pro"/>
            </a:endParaRPr>
          </a:p>
        </p:txBody>
      </p:sp>
      <p:sp>
        <p:nvSpPr>
          <p:cNvPr id="141" name="Google Shape;141;p22"/>
          <p:cNvSpPr txBox="1">
            <a:spLocks noGrp="1"/>
          </p:cNvSpPr>
          <p:nvPr>
            <p:ph type="body" idx="1"/>
          </p:nvPr>
        </p:nvSpPr>
        <p:spPr>
          <a:xfrm>
            <a:off x="311700" y="1536624"/>
            <a:ext cx="8520600" cy="49281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1755A5"/>
              </a:buClr>
              <a:buSzPts val="2400"/>
              <a:buFont typeface="Source Sans Pro"/>
              <a:buChar char="●"/>
            </a:pPr>
            <a:r>
              <a:rPr lang="en-US" sz="2000" b="0" dirty="0">
                <a:solidFill>
                  <a:schemeClr val="dk1"/>
                </a:solidFill>
              </a:rPr>
              <a:t>Monthly progress reports / Performance reports</a:t>
            </a:r>
            <a:endParaRPr sz="2000" b="0" dirty="0">
              <a:solidFill>
                <a:schemeClr val="dk1"/>
              </a:solidFill>
            </a:endParaRPr>
          </a:p>
          <a:p>
            <a:pPr marL="1085850" marR="0" lvl="1" indent="-342900" algn="l" rtl="0">
              <a:lnSpc>
                <a:spcPct val="100000"/>
              </a:lnSpc>
              <a:spcBef>
                <a:spcPts val="0"/>
              </a:spcBef>
              <a:spcAft>
                <a:spcPts val="0"/>
              </a:spcAft>
              <a:buClr>
                <a:schemeClr val="dk1"/>
              </a:buClr>
              <a:buSzPts val="2200"/>
              <a:buFont typeface="Noto Sans Symbols"/>
              <a:buChar char="▪"/>
            </a:pPr>
            <a:r>
              <a:rPr lang="en-US" sz="2000" dirty="0"/>
              <a:t>Based on “CORE” Forms, which are required in addition to the screening tools</a:t>
            </a:r>
            <a:endParaRPr sz="2000" dirty="0"/>
          </a:p>
          <a:p>
            <a:pPr marL="1085850" marR="0" lvl="1" indent="-342900" algn="l" rtl="0">
              <a:lnSpc>
                <a:spcPct val="100000"/>
              </a:lnSpc>
              <a:spcBef>
                <a:spcPts val="0"/>
              </a:spcBef>
              <a:spcAft>
                <a:spcPts val="0"/>
              </a:spcAft>
              <a:buClr>
                <a:schemeClr val="dk1"/>
              </a:buClr>
              <a:buSzPts val="2200"/>
              <a:buFont typeface="Noto Sans Symbols"/>
              <a:buChar char="▪"/>
            </a:pPr>
            <a:r>
              <a:rPr lang="en-US" sz="2000" dirty="0"/>
              <a:t>Results available through push button reports, but need to be supplemented by queries</a:t>
            </a:r>
            <a:endParaRPr sz="2000" b="0" dirty="0">
              <a:solidFill>
                <a:schemeClr val="dk1"/>
              </a:solidFill>
            </a:endParaRPr>
          </a:p>
          <a:p>
            <a:pPr marL="342900" marR="0" lvl="0" indent="-342900" algn="l" rtl="0">
              <a:lnSpc>
                <a:spcPct val="100000"/>
              </a:lnSpc>
              <a:spcBef>
                <a:spcPts val="0"/>
              </a:spcBef>
              <a:spcAft>
                <a:spcPts val="0"/>
              </a:spcAft>
              <a:buClr>
                <a:srgbClr val="1755A5"/>
              </a:buClr>
              <a:buSzPts val="2400"/>
              <a:buFont typeface="Source Sans Pro"/>
              <a:buChar char="●"/>
            </a:pPr>
            <a:r>
              <a:rPr lang="en-US" sz="2000" b="0" dirty="0">
                <a:solidFill>
                  <a:schemeClr val="dk1"/>
                </a:solidFill>
              </a:rPr>
              <a:t>Screening Tools</a:t>
            </a:r>
            <a:endParaRPr sz="2000" b="0" dirty="0">
              <a:solidFill>
                <a:schemeClr val="dk1"/>
              </a:solidFill>
            </a:endParaRPr>
          </a:p>
          <a:p>
            <a:pPr marL="1085850" marR="0" lvl="1" indent="-342900" algn="l" rtl="0">
              <a:lnSpc>
                <a:spcPct val="100000"/>
              </a:lnSpc>
              <a:spcBef>
                <a:spcPts val="0"/>
              </a:spcBef>
              <a:spcAft>
                <a:spcPts val="0"/>
              </a:spcAft>
              <a:buClr>
                <a:schemeClr val="dk1"/>
              </a:buClr>
              <a:buSzPts val="2200"/>
              <a:buFont typeface="Noto Sans Symbols"/>
              <a:buChar char="▪"/>
            </a:pPr>
            <a:r>
              <a:rPr lang="en-US" sz="2000" dirty="0"/>
              <a:t>All there, but some cells are not validated and not connected to push button report</a:t>
            </a:r>
            <a:endParaRPr sz="2000" dirty="0"/>
          </a:p>
          <a:p>
            <a:pPr marL="342900" marR="0" lvl="0" indent="-342900" algn="l" rtl="0">
              <a:lnSpc>
                <a:spcPct val="100000"/>
              </a:lnSpc>
              <a:spcBef>
                <a:spcPts val="0"/>
              </a:spcBef>
              <a:spcAft>
                <a:spcPts val="0"/>
              </a:spcAft>
              <a:buClr>
                <a:srgbClr val="1755A5"/>
              </a:buClr>
              <a:buSzPts val="2400"/>
              <a:buFont typeface="Source Sans Pro"/>
              <a:buChar char="●"/>
            </a:pPr>
            <a:r>
              <a:rPr lang="en-US" sz="2000" b="0" dirty="0">
                <a:solidFill>
                  <a:schemeClr val="dk1"/>
                </a:solidFill>
              </a:rPr>
              <a:t>Data entry / management</a:t>
            </a:r>
            <a:endParaRPr sz="2000" b="0" dirty="0">
              <a:solidFill>
                <a:schemeClr val="dk1"/>
              </a:solidFill>
            </a:endParaRPr>
          </a:p>
          <a:p>
            <a:pPr marL="342900" marR="0" lvl="0" indent="-342900" algn="l" rtl="0">
              <a:lnSpc>
                <a:spcPct val="100000"/>
              </a:lnSpc>
              <a:spcBef>
                <a:spcPts val="0"/>
              </a:spcBef>
              <a:spcAft>
                <a:spcPts val="0"/>
              </a:spcAft>
              <a:buClr>
                <a:srgbClr val="1755A5"/>
              </a:buClr>
              <a:buSzPts val="2400"/>
              <a:buFont typeface="Source Sans Pro"/>
              <a:buChar char="●"/>
            </a:pPr>
            <a:r>
              <a:rPr lang="en-US" sz="2000" b="0" dirty="0">
                <a:solidFill>
                  <a:schemeClr val="dk1"/>
                </a:solidFill>
              </a:rPr>
              <a:t>We think this system requires at least </a:t>
            </a:r>
            <a:r>
              <a:rPr lang="en-US" sz="2000" b="0" dirty="0" smtClean="0">
                <a:solidFill>
                  <a:schemeClr val="dk1"/>
                </a:solidFill>
              </a:rPr>
              <a:t>1 </a:t>
            </a:r>
            <a:r>
              <a:rPr lang="en-US" sz="2000" b="0" dirty="0">
                <a:solidFill>
                  <a:schemeClr val="dk1"/>
                </a:solidFill>
              </a:rPr>
              <a:t>person to spend 25-50% cleaning and pulling data, in addition to staff that enter data.</a:t>
            </a:r>
            <a:endParaRPr sz="2000" b="0" dirty="0">
              <a:solidFill>
                <a:schemeClr val="dk1"/>
              </a:solidFill>
            </a:endParaRPr>
          </a:p>
          <a:p>
            <a:pPr marL="1085850" lvl="1" indent="-342900" algn="l" rtl="0">
              <a:spcBef>
                <a:spcPts val="0"/>
              </a:spcBef>
              <a:spcAft>
                <a:spcPts val="0"/>
              </a:spcAft>
              <a:buClr>
                <a:schemeClr val="dk1"/>
              </a:buClr>
              <a:buSzPts val="2200"/>
              <a:buFont typeface="Noto Sans Symbols"/>
              <a:buChar char="▪"/>
            </a:pPr>
            <a:r>
              <a:rPr lang="en-US" sz="2000" dirty="0"/>
              <a:t>CBHS - all 9 HV enter data, 1 day a week for data entry (20</a:t>
            </a:r>
            <a:r>
              <a:rPr lang="en-US" sz="2000" dirty="0" smtClean="0"/>
              <a:t>% = 1.8 FTE)</a:t>
            </a:r>
            <a:endParaRPr sz="2000" dirty="0"/>
          </a:p>
          <a:p>
            <a:pPr marL="1085850" lvl="1" indent="-342900" algn="l" rtl="0">
              <a:spcBef>
                <a:spcPts val="0"/>
              </a:spcBef>
              <a:spcAft>
                <a:spcPts val="0"/>
              </a:spcAft>
              <a:buClr>
                <a:srgbClr val="1755A5"/>
              </a:buClr>
              <a:buSzPts val="2200"/>
              <a:buFont typeface="Noto Sans Symbols"/>
              <a:buChar char="▪"/>
            </a:pPr>
            <a:r>
              <a:rPr lang="en-US" sz="2000" dirty="0"/>
              <a:t>San Antonio has 3 data entry staff that spend 50% of their time on </a:t>
            </a:r>
            <a:r>
              <a:rPr lang="en-US" sz="2000" dirty="0" smtClean="0"/>
              <a:t>Challenger (1.5 FTE)</a:t>
            </a:r>
            <a:r>
              <a:rPr lang="en-US" sz="2000" b="0" dirty="0">
                <a:solidFill>
                  <a:schemeClr val="dk1"/>
                </a:solidFill>
              </a:rPr>
              <a:t/>
            </a:r>
            <a:br>
              <a:rPr lang="en-US" sz="2000" b="0" dirty="0">
                <a:solidFill>
                  <a:schemeClr val="dk1"/>
                </a:solidFill>
              </a:rPr>
            </a:br>
            <a:endParaRPr sz="2000" b="0" i="0" u="none" strike="noStrike" cap="none" dirty="0">
              <a:solidFill>
                <a:schemeClr val="dk1"/>
              </a:solidFill>
              <a:sym typeface="Source Sans Pr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311700" y="370691"/>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a:t>ChallengerSoft | Pros / Cons</a:t>
            </a:r>
            <a:endParaRPr sz="4000" b="0" i="0" u="none" strike="noStrike" cap="none">
              <a:solidFill>
                <a:schemeClr val="lt1"/>
              </a:solidFill>
              <a:latin typeface="Source Sans Pro"/>
              <a:ea typeface="Source Sans Pro"/>
              <a:cs typeface="Source Sans Pro"/>
              <a:sym typeface="Source Sans Pro"/>
            </a:endParaRPr>
          </a:p>
        </p:txBody>
      </p:sp>
      <p:sp>
        <p:nvSpPr>
          <p:cNvPr id="147" name="Google Shape;147;p23"/>
          <p:cNvSpPr txBox="1">
            <a:spLocks noGrp="1"/>
          </p:cNvSpPr>
          <p:nvPr>
            <p:ph type="body" idx="1"/>
          </p:nvPr>
        </p:nvSpPr>
        <p:spPr>
          <a:xfrm>
            <a:off x="311700" y="1516283"/>
            <a:ext cx="8520600" cy="45552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1755A5"/>
              </a:buClr>
              <a:buSzPts val="2400"/>
              <a:buFont typeface="Source Sans Pro"/>
              <a:buChar char="●"/>
            </a:pPr>
            <a:r>
              <a:rPr lang="en-US" sz="2000" b="0" dirty="0">
                <a:solidFill>
                  <a:schemeClr val="dk1"/>
                </a:solidFill>
              </a:rPr>
              <a:t>Are there data validation options with programming?</a:t>
            </a:r>
            <a:endParaRPr sz="2000" b="0" dirty="0">
              <a:solidFill>
                <a:schemeClr val="dk1"/>
              </a:solidFill>
            </a:endParaRPr>
          </a:p>
          <a:p>
            <a:pPr marL="1085850" marR="0" lvl="1" indent="-342900" algn="l" rtl="0">
              <a:lnSpc>
                <a:spcPct val="100000"/>
              </a:lnSpc>
              <a:spcBef>
                <a:spcPts val="0"/>
              </a:spcBef>
              <a:spcAft>
                <a:spcPts val="0"/>
              </a:spcAft>
              <a:buClr>
                <a:schemeClr val="dk1"/>
              </a:buClr>
              <a:buSzPts val="2200"/>
              <a:buFont typeface="Noto Sans Symbols"/>
              <a:buChar char="▪"/>
            </a:pPr>
            <a:r>
              <a:rPr lang="en-US" sz="2000" dirty="0"/>
              <a:t>Validation is not currently included for screening tools</a:t>
            </a:r>
            <a:endParaRPr sz="2000" dirty="0"/>
          </a:p>
          <a:p>
            <a:pPr marL="1085850" marR="0" lvl="0" indent="0" algn="l" rtl="0">
              <a:lnSpc>
                <a:spcPct val="100000"/>
              </a:lnSpc>
              <a:spcBef>
                <a:spcPts val="0"/>
              </a:spcBef>
              <a:spcAft>
                <a:spcPts val="0"/>
              </a:spcAft>
              <a:buNone/>
            </a:pPr>
            <a:endParaRPr sz="2000" dirty="0"/>
          </a:p>
          <a:p>
            <a:pPr marL="342900" marR="0" lvl="0" indent="-342900" algn="l" rtl="0">
              <a:lnSpc>
                <a:spcPct val="100000"/>
              </a:lnSpc>
              <a:spcBef>
                <a:spcPts val="0"/>
              </a:spcBef>
              <a:spcAft>
                <a:spcPts val="0"/>
              </a:spcAft>
              <a:buClr>
                <a:srgbClr val="1755A5"/>
              </a:buClr>
              <a:buSzPts val="2400"/>
              <a:buFont typeface="Source Sans Pro"/>
              <a:buChar char="●"/>
            </a:pPr>
            <a:r>
              <a:rPr lang="en-US" sz="2000" b="0" dirty="0">
                <a:solidFill>
                  <a:schemeClr val="dk1"/>
                </a:solidFill>
              </a:rPr>
              <a:t>Security considerations</a:t>
            </a:r>
            <a:endParaRPr sz="2000" b="0" dirty="0">
              <a:solidFill>
                <a:schemeClr val="dk1"/>
              </a:solidFill>
            </a:endParaRPr>
          </a:p>
          <a:p>
            <a:pPr marL="1085850" marR="0" lvl="1" indent="-342900" algn="l" rtl="0">
              <a:lnSpc>
                <a:spcPct val="100000"/>
              </a:lnSpc>
              <a:spcBef>
                <a:spcPts val="0"/>
              </a:spcBef>
              <a:spcAft>
                <a:spcPts val="0"/>
              </a:spcAft>
              <a:buClr>
                <a:schemeClr val="dk1"/>
              </a:buClr>
              <a:buSzPts val="2200"/>
              <a:buFont typeface="Noto Sans Symbols"/>
              <a:buChar char="▪"/>
            </a:pPr>
            <a:r>
              <a:rPr lang="en-US" sz="2000" dirty="0"/>
              <a:t>Secure server - “https://”</a:t>
            </a:r>
            <a:endParaRPr sz="2000" dirty="0"/>
          </a:p>
          <a:p>
            <a:pPr marL="1085850" marR="0" lvl="1" indent="-342900" algn="l" rtl="0">
              <a:lnSpc>
                <a:spcPct val="100000"/>
              </a:lnSpc>
              <a:spcBef>
                <a:spcPts val="0"/>
              </a:spcBef>
              <a:spcAft>
                <a:spcPts val="0"/>
              </a:spcAft>
              <a:buClr>
                <a:srgbClr val="1755A5"/>
              </a:buClr>
              <a:buSzPts val="2200"/>
              <a:buFont typeface="Noto Sans Symbols"/>
              <a:buChar char="▪"/>
            </a:pPr>
            <a:r>
              <a:rPr lang="en-US" sz="2000" dirty="0"/>
              <a:t>Levels of access ensure not all users can delete important data</a:t>
            </a:r>
            <a:endParaRPr sz="2000" dirty="0"/>
          </a:p>
          <a:p>
            <a:pPr marL="1085850" marR="0" lvl="1" indent="-342900" algn="l" rtl="0">
              <a:lnSpc>
                <a:spcPct val="100000"/>
              </a:lnSpc>
              <a:spcBef>
                <a:spcPts val="0"/>
              </a:spcBef>
              <a:spcAft>
                <a:spcPts val="0"/>
              </a:spcAft>
              <a:buClr>
                <a:srgbClr val="1755A5"/>
              </a:buClr>
              <a:buSzPts val="2200"/>
              <a:buFont typeface="Noto Sans Symbols"/>
              <a:buChar char="▪"/>
            </a:pPr>
            <a:r>
              <a:rPr lang="en-US" sz="2000" dirty="0"/>
              <a:t>System does not log a user out - requires individual users/screens to “sleep” to meet HIPPA criteria.</a:t>
            </a:r>
            <a:endParaRPr sz="2000" dirty="0"/>
          </a:p>
          <a:p>
            <a:pPr marL="342900" marR="0" lvl="0" indent="0" algn="l" rtl="0">
              <a:lnSpc>
                <a:spcPct val="100000"/>
              </a:lnSpc>
              <a:spcBef>
                <a:spcPts val="0"/>
              </a:spcBef>
              <a:spcAft>
                <a:spcPts val="0"/>
              </a:spcAft>
              <a:buNone/>
            </a:pPr>
            <a:endParaRPr sz="2000" b="0" dirty="0">
              <a:solidFill>
                <a:schemeClr val="dk1"/>
              </a:solidFill>
            </a:endParaRPr>
          </a:p>
          <a:p>
            <a:pPr marL="342900" marR="0" lvl="0" indent="-342900" algn="l" rtl="0">
              <a:lnSpc>
                <a:spcPct val="100000"/>
              </a:lnSpc>
              <a:spcBef>
                <a:spcPts val="0"/>
              </a:spcBef>
              <a:spcAft>
                <a:spcPts val="0"/>
              </a:spcAft>
              <a:buClr>
                <a:srgbClr val="1755A5"/>
              </a:buClr>
              <a:buSzPts val="2400"/>
              <a:buFont typeface="Source Sans Pro"/>
              <a:buChar char="●"/>
            </a:pPr>
            <a:r>
              <a:rPr lang="en-US" sz="2000" b="0" dirty="0">
                <a:solidFill>
                  <a:schemeClr val="dk1"/>
                </a:solidFill>
              </a:rPr>
              <a:t>Timeliness (data entry, data processing, etc.) expectations</a:t>
            </a:r>
            <a:endParaRPr sz="2000" b="0" dirty="0">
              <a:solidFill>
                <a:schemeClr val="dk1"/>
              </a:solidFill>
            </a:endParaRPr>
          </a:p>
          <a:p>
            <a:pPr marL="1085850" marR="0" lvl="1" indent="-342900" algn="l" rtl="0">
              <a:lnSpc>
                <a:spcPct val="100000"/>
              </a:lnSpc>
              <a:spcBef>
                <a:spcPts val="0"/>
              </a:spcBef>
              <a:spcAft>
                <a:spcPts val="0"/>
              </a:spcAft>
              <a:buClr>
                <a:schemeClr val="dk1"/>
              </a:buClr>
              <a:buSzPts val="2200"/>
              <a:buFont typeface="Noto Sans Symbols"/>
              <a:buChar char="▪"/>
            </a:pPr>
            <a:r>
              <a:rPr lang="en-US" sz="2000" dirty="0"/>
              <a:t>Fairly time consuming</a:t>
            </a:r>
            <a:endParaRPr sz="2000" dirty="0"/>
          </a:p>
          <a:p>
            <a:pPr marL="1085850" marR="0" lvl="1" indent="-342900" algn="l" rtl="0">
              <a:lnSpc>
                <a:spcPct val="100000"/>
              </a:lnSpc>
              <a:spcBef>
                <a:spcPts val="0"/>
              </a:spcBef>
              <a:spcAft>
                <a:spcPts val="0"/>
              </a:spcAft>
              <a:buClr>
                <a:srgbClr val="1755A5"/>
              </a:buClr>
              <a:buSzPts val="2200"/>
              <a:buFont typeface="Noto Sans Symbols"/>
              <a:buChar char="▪"/>
            </a:pPr>
            <a:r>
              <a:rPr lang="en-US" sz="2000" dirty="0"/>
              <a:t>CBHS - currently collect data on paper, then enter at the </a:t>
            </a:r>
            <a:r>
              <a:rPr lang="en-US" sz="2000" dirty="0" smtClean="0"/>
              <a:t>office</a:t>
            </a:r>
          </a:p>
          <a:p>
            <a:pPr marL="1085850" marR="0" lvl="0" indent="0" algn="l" rtl="0">
              <a:lnSpc>
                <a:spcPct val="100000"/>
              </a:lnSpc>
              <a:spcBef>
                <a:spcPts val="0"/>
              </a:spcBef>
              <a:spcAft>
                <a:spcPts val="0"/>
              </a:spcAft>
              <a:buNone/>
            </a:pPr>
            <a:endParaRPr sz="2000" dirty="0"/>
          </a:p>
          <a:p>
            <a:pPr marL="342900" marR="0" lvl="0" indent="-342900" algn="l" rtl="0">
              <a:lnSpc>
                <a:spcPct val="100000"/>
              </a:lnSpc>
              <a:spcBef>
                <a:spcPts val="0"/>
              </a:spcBef>
              <a:spcAft>
                <a:spcPts val="0"/>
              </a:spcAft>
              <a:buClr>
                <a:srgbClr val="1755A5"/>
              </a:buClr>
              <a:buSzPts val="2400"/>
              <a:buFont typeface="Source Sans Pro"/>
              <a:buChar char="●"/>
            </a:pPr>
            <a:r>
              <a:rPr lang="en-US" sz="2000" b="0" dirty="0">
                <a:solidFill>
                  <a:schemeClr val="dk1"/>
                </a:solidFill>
              </a:rPr>
              <a:t>Custom </a:t>
            </a:r>
            <a:r>
              <a:rPr lang="en-US" sz="2000" b="0" dirty="0" smtClean="0">
                <a:solidFill>
                  <a:schemeClr val="dk1"/>
                </a:solidFill>
              </a:rPr>
              <a:t>forms – </a:t>
            </a:r>
            <a:r>
              <a:rPr lang="en-US" sz="2000" b="0" dirty="0" err="1" smtClean="0">
                <a:solidFill>
                  <a:schemeClr val="dk1"/>
                </a:solidFill>
              </a:rPr>
              <a:t>availablity</a:t>
            </a:r>
            <a:r>
              <a:rPr lang="en-US" sz="2000" b="0" dirty="0" smtClean="0">
                <a:solidFill>
                  <a:schemeClr val="dk1"/>
                </a:solidFill>
              </a:rPr>
              <a:t>?</a:t>
            </a:r>
          </a:p>
          <a:p>
            <a:pPr marL="800100" lvl="1" indent="-342900">
              <a:spcBef>
                <a:spcPts val="0"/>
              </a:spcBef>
              <a:buSzPts val="2400"/>
              <a:buFont typeface="Wingdings" panose="05000000000000000000" pitchFamily="2" charset="2"/>
              <a:buChar char="§"/>
            </a:pPr>
            <a:r>
              <a:rPr lang="en-US" sz="2000" dirty="0" smtClean="0"/>
              <a:t>With significant additional money and time; not much delivered to date</a:t>
            </a:r>
            <a:endParaRPr sz="2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311700" y="593366"/>
            <a:ext cx="8520600" cy="7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4000"/>
              <a:buFont typeface="Source Sans Pro"/>
              <a:buNone/>
            </a:pPr>
            <a:r>
              <a:rPr lang="en-US"/>
              <a:t>ChallengerSoft | Pros / Cons</a:t>
            </a:r>
            <a:endParaRPr/>
          </a:p>
        </p:txBody>
      </p:sp>
      <p:sp>
        <p:nvSpPr>
          <p:cNvPr id="153" name="Google Shape;153;p24"/>
          <p:cNvSpPr txBox="1">
            <a:spLocks noGrp="1"/>
          </p:cNvSpPr>
          <p:nvPr>
            <p:ph type="body" idx="1"/>
          </p:nvPr>
        </p:nvSpPr>
        <p:spPr>
          <a:xfrm>
            <a:off x="311700" y="1536624"/>
            <a:ext cx="8520600" cy="5030700"/>
          </a:xfrm>
          <a:prstGeom prst="rect">
            <a:avLst/>
          </a:prstGeom>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SzPts val="1800"/>
              <a:buChar char="●"/>
            </a:pPr>
            <a:r>
              <a:rPr lang="en-US" sz="1800" b="0" dirty="0">
                <a:solidFill>
                  <a:schemeClr val="dk1"/>
                </a:solidFill>
              </a:rPr>
              <a:t>Pushbutton reports complete</a:t>
            </a:r>
            <a:r>
              <a:rPr lang="en-US" sz="1800" b="0" dirty="0" smtClean="0">
                <a:solidFill>
                  <a:schemeClr val="dk1"/>
                </a:solidFill>
              </a:rPr>
              <a:t>? Pushbutton work as a standalone?  Monthly reports complete?</a:t>
            </a:r>
            <a:endParaRPr sz="1800" b="0" dirty="0">
              <a:solidFill>
                <a:schemeClr val="dk1"/>
              </a:solidFill>
            </a:endParaRPr>
          </a:p>
          <a:p>
            <a:pPr marL="914400" marR="0" lvl="1" indent="-342900" algn="l" rtl="0">
              <a:lnSpc>
                <a:spcPct val="100000"/>
              </a:lnSpc>
              <a:spcBef>
                <a:spcPts val="0"/>
              </a:spcBef>
              <a:spcAft>
                <a:spcPts val="0"/>
              </a:spcAft>
              <a:buSzPts val="1800"/>
              <a:buChar char="▪"/>
            </a:pPr>
            <a:r>
              <a:rPr lang="en-US" sz="1800" dirty="0" smtClean="0"/>
              <a:t>Pushbutton reports complete bust most require additional queries </a:t>
            </a:r>
            <a:r>
              <a:rPr lang="en-US" sz="1800" dirty="0"/>
              <a:t>for accuracy</a:t>
            </a:r>
            <a:endParaRPr sz="1800" dirty="0"/>
          </a:p>
          <a:p>
            <a:pPr marL="914400" lvl="1" indent="-342900" algn="l" rtl="0">
              <a:spcBef>
                <a:spcPts val="0"/>
              </a:spcBef>
              <a:spcAft>
                <a:spcPts val="0"/>
              </a:spcAft>
              <a:buSzPts val="1800"/>
              <a:buChar char="▪"/>
            </a:pPr>
            <a:r>
              <a:rPr lang="en-US" sz="1800" dirty="0"/>
              <a:t>These are based on CORE forms</a:t>
            </a:r>
            <a:endParaRPr sz="1800" dirty="0"/>
          </a:p>
          <a:p>
            <a:pPr marL="457200" lvl="0" indent="-342900" algn="l" rtl="0">
              <a:spcBef>
                <a:spcPts val="0"/>
              </a:spcBef>
              <a:spcAft>
                <a:spcPts val="0"/>
              </a:spcAft>
              <a:buSzPts val="1800"/>
              <a:buChar char="●"/>
            </a:pPr>
            <a:r>
              <a:rPr lang="en-US" sz="1800" b="0" dirty="0" smtClean="0">
                <a:solidFill>
                  <a:schemeClr val="dk1"/>
                </a:solidFill>
              </a:rPr>
              <a:t>Case </a:t>
            </a:r>
            <a:r>
              <a:rPr lang="en-US" sz="1800" b="0" dirty="0">
                <a:solidFill>
                  <a:schemeClr val="dk1"/>
                </a:solidFill>
              </a:rPr>
              <a:t>Management</a:t>
            </a:r>
            <a:endParaRPr sz="1800" b="0" dirty="0">
              <a:solidFill>
                <a:schemeClr val="dk1"/>
              </a:solidFill>
            </a:endParaRPr>
          </a:p>
          <a:p>
            <a:pPr marL="914400" lvl="1" indent="-342900" algn="l" rtl="0">
              <a:spcBef>
                <a:spcPts val="800"/>
              </a:spcBef>
              <a:spcAft>
                <a:spcPts val="0"/>
              </a:spcAft>
              <a:buClr>
                <a:schemeClr val="dk1"/>
              </a:buClr>
              <a:buSzPts val="1800"/>
              <a:buChar char="▪"/>
            </a:pPr>
            <a:r>
              <a:rPr lang="en-US" sz="1800" dirty="0"/>
              <a:t>O</a:t>
            </a:r>
            <a:r>
              <a:rPr lang="en-US" sz="1800" dirty="0" smtClean="0"/>
              <a:t>verall </a:t>
            </a:r>
            <a:r>
              <a:rPr lang="en-US" sz="1800" dirty="0"/>
              <a:t>easy to find participants and their children</a:t>
            </a:r>
            <a:endParaRPr sz="1800" dirty="0"/>
          </a:p>
          <a:p>
            <a:pPr marL="914400" lvl="1" indent="-342900" algn="l" rtl="0">
              <a:spcBef>
                <a:spcPts val="800"/>
              </a:spcBef>
              <a:spcAft>
                <a:spcPts val="0"/>
              </a:spcAft>
              <a:buSzPts val="1800"/>
              <a:buChar char="▪"/>
            </a:pPr>
            <a:r>
              <a:rPr lang="en-US" sz="1800" dirty="0"/>
              <a:t>Hard to access data within a participant record - have to go to another screen </a:t>
            </a:r>
            <a:endParaRPr sz="1800" dirty="0"/>
          </a:p>
          <a:p>
            <a:pPr marL="457200" marR="0" lvl="0" indent="-342900" algn="l" rtl="0">
              <a:lnSpc>
                <a:spcPct val="100000"/>
              </a:lnSpc>
              <a:spcBef>
                <a:spcPts val="0"/>
              </a:spcBef>
              <a:spcAft>
                <a:spcPts val="0"/>
              </a:spcAft>
              <a:buSzPts val="1800"/>
              <a:buChar char="●"/>
            </a:pPr>
            <a:r>
              <a:rPr lang="en-US" sz="1800" b="0" dirty="0" smtClean="0">
                <a:solidFill>
                  <a:schemeClr val="dk1"/>
                </a:solidFill>
              </a:rPr>
              <a:t>Export </a:t>
            </a:r>
            <a:r>
              <a:rPr lang="en-US" sz="1800" b="0" dirty="0">
                <a:solidFill>
                  <a:schemeClr val="dk1"/>
                </a:solidFill>
              </a:rPr>
              <a:t>/ HSMED upload compatibility</a:t>
            </a:r>
            <a:endParaRPr sz="1800" b="0" dirty="0">
              <a:solidFill>
                <a:schemeClr val="dk1"/>
              </a:solidFill>
            </a:endParaRPr>
          </a:p>
          <a:p>
            <a:pPr marL="914400" marR="0" lvl="1" indent="-342900" algn="l" rtl="0">
              <a:lnSpc>
                <a:spcPct val="100000"/>
              </a:lnSpc>
              <a:spcBef>
                <a:spcPts val="800"/>
              </a:spcBef>
              <a:spcAft>
                <a:spcPts val="0"/>
              </a:spcAft>
              <a:buSzPts val="1800"/>
              <a:buChar char="▪"/>
            </a:pPr>
            <a:r>
              <a:rPr lang="en-US" sz="1800" dirty="0"/>
              <a:t>A few clicks to export</a:t>
            </a:r>
            <a:endParaRPr sz="1800" dirty="0"/>
          </a:p>
          <a:p>
            <a:pPr marL="914400" lvl="1" indent="-342900" algn="l" rtl="0">
              <a:spcBef>
                <a:spcPts val="800"/>
              </a:spcBef>
              <a:spcAft>
                <a:spcPts val="0"/>
              </a:spcAft>
              <a:buSzPts val="1800"/>
              <a:buChar char="▪"/>
            </a:pPr>
            <a:r>
              <a:rPr lang="en-US" sz="1800" dirty="0"/>
              <a:t>Sometimes errors when uploading related to data entry (Screening tools don’t have validated cells)</a:t>
            </a:r>
            <a:endParaRPr sz="1800" dirty="0"/>
          </a:p>
          <a:p>
            <a:pPr marL="914400" lvl="1" indent="-342900" algn="l" rtl="0">
              <a:spcBef>
                <a:spcPts val="800"/>
              </a:spcBef>
              <a:spcAft>
                <a:spcPts val="0"/>
              </a:spcAft>
              <a:buSzPts val="1800"/>
              <a:buChar char="▪"/>
            </a:pPr>
            <a:r>
              <a:rPr lang="en-US" sz="1800" dirty="0"/>
              <a:t>Challenger willing to edit xml files quickly when a system error come ups</a:t>
            </a:r>
            <a:endParaRPr sz="1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311700" y="593366"/>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sz="4000" b="0" i="0" u="none" strike="noStrike" cap="none">
                <a:solidFill>
                  <a:schemeClr val="lt1"/>
                </a:solidFill>
                <a:latin typeface="Source Sans Pro"/>
                <a:ea typeface="Source Sans Pro"/>
                <a:cs typeface="Source Sans Pro"/>
                <a:sym typeface="Source Sans Pro"/>
              </a:rPr>
              <a:t>Key Takeaways</a:t>
            </a:r>
            <a:endParaRPr sz="4000" b="0" i="0" u="none" strike="noStrike" cap="none">
              <a:solidFill>
                <a:schemeClr val="lt1"/>
              </a:solidFill>
              <a:latin typeface="Source Sans Pro"/>
              <a:ea typeface="Source Sans Pro"/>
              <a:cs typeface="Source Sans Pro"/>
              <a:sym typeface="Source Sans Pro"/>
            </a:endParaRPr>
          </a:p>
        </p:txBody>
      </p:sp>
      <p:sp>
        <p:nvSpPr>
          <p:cNvPr id="166" name="Google Shape;166;p2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p>
            <a:pPr marL="482600" marR="0" lvl="0" indent="-457200" algn="l" rtl="0">
              <a:lnSpc>
                <a:spcPct val="100000"/>
              </a:lnSpc>
              <a:spcBef>
                <a:spcPts val="0"/>
              </a:spcBef>
              <a:spcAft>
                <a:spcPts val="0"/>
              </a:spcAft>
              <a:buClr>
                <a:srgbClr val="1755A5"/>
              </a:buClr>
              <a:buSzPts val="2400"/>
              <a:buFont typeface="Arial"/>
              <a:buAutoNum type="arabicPeriod"/>
            </a:pPr>
            <a:r>
              <a:rPr lang="en-US" sz="2400" b="0" dirty="0"/>
              <a:t>HS programs have many options and functionalities to consider when selecting a new data platform.</a:t>
            </a:r>
            <a:r>
              <a:rPr lang="en-US" sz="2400" b="0" i="0" u="none" strike="noStrike" cap="none" dirty="0">
                <a:solidFill>
                  <a:srgbClr val="1755A5"/>
                </a:solidFill>
                <a:latin typeface="Source Sans Pro"/>
                <a:ea typeface="Source Sans Pro"/>
                <a:cs typeface="Source Sans Pro"/>
                <a:sym typeface="Source Sans Pro"/>
              </a:rPr>
              <a:t/>
            </a:r>
            <a:br>
              <a:rPr lang="en-US" sz="2400" b="0" i="0" u="none" strike="noStrike" cap="none" dirty="0">
                <a:solidFill>
                  <a:srgbClr val="1755A5"/>
                </a:solidFill>
                <a:latin typeface="Source Sans Pro"/>
                <a:ea typeface="Source Sans Pro"/>
                <a:cs typeface="Source Sans Pro"/>
                <a:sym typeface="Source Sans Pro"/>
              </a:rPr>
            </a:br>
            <a:endParaRPr sz="2400" b="0" i="0" u="none" strike="noStrike" cap="none" dirty="0">
              <a:solidFill>
                <a:srgbClr val="1755A5"/>
              </a:solidFill>
              <a:latin typeface="Source Sans Pro"/>
              <a:ea typeface="Source Sans Pro"/>
              <a:cs typeface="Source Sans Pro"/>
              <a:sym typeface="Source Sans Pro"/>
            </a:endParaRPr>
          </a:p>
          <a:p>
            <a:pPr marL="482600" marR="0" lvl="0" indent="-457200" algn="l" rtl="0">
              <a:lnSpc>
                <a:spcPct val="100000"/>
              </a:lnSpc>
              <a:spcBef>
                <a:spcPts val="0"/>
              </a:spcBef>
              <a:spcAft>
                <a:spcPts val="0"/>
              </a:spcAft>
              <a:buClr>
                <a:srgbClr val="1755A5"/>
              </a:buClr>
              <a:buSzPts val="2400"/>
              <a:buFont typeface="Arial"/>
              <a:buAutoNum type="arabicPeriod"/>
            </a:pPr>
            <a:r>
              <a:rPr lang="en-US" sz="2400" b="0" dirty="0"/>
              <a:t>The best approach for confirming whether a platform is appropriate for your program is to speak directly with a vendor.</a:t>
            </a:r>
            <a:r>
              <a:rPr lang="en-US" sz="2400" b="0" i="0" u="none" strike="noStrike" cap="none" dirty="0">
                <a:solidFill>
                  <a:srgbClr val="1755A5"/>
                </a:solidFill>
                <a:latin typeface="Source Sans Pro"/>
                <a:ea typeface="Source Sans Pro"/>
                <a:cs typeface="Source Sans Pro"/>
                <a:sym typeface="Source Sans Pro"/>
              </a:rPr>
              <a:t/>
            </a:r>
            <a:br>
              <a:rPr lang="en-US" sz="2400" b="0" i="0" u="none" strike="noStrike" cap="none" dirty="0">
                <a:solidFill>
                  <a:srgbClr val="1755A5"/>
                </a:solidFill>
                <a:latin typeface="Source Sans Pro"/>
                <a:ea typeface="Source Sans Pro"/>
                <a:cs typeface="Source Sans Pro"/>
                <a:sym typeface="Source Sans Pro"/>
              </a:rPr>
            </a:br>
            <a:endParaRPr sz="2400" b="0" i="0" u="none" strike="noStrike" cap="none" dirty="0">
              <a:solidFill>
                <a:srgbClr val="1755A5"/>
              </a:solidFill>
              <a:latin typeface="Source Sans Pro"/>
              <a:ea typeface="Source Sans Pro"/>
              <a:cs typeface="Source Sans Pro"/>
              <a:sym typeface="Source Sans Pro"/>
            </a:endParaRPr>
          </a:p>
          <a:p>
            <a:pPr marL="482600" marR="0" lvl="0" indent="-457200" algn="l" rtl="0">
              <a:lnSpc>
                <a:spcPct val="100000"/>
              </a:lnSpc>
              <a:spcBef>
                <a:spcPts val="0"/>
              </a:spcBef>
              <a:spcAft>
                <a:spcPts val="0"/>
              </a:spcAft>
              <a:buClr>
                <a:srgbClr val="1755A5"/>
              </a:buClr>
              <a:buSzPts val="2400"/>
              <a:buFont typeface="Arial"/>
              <a:buAutoNum type="arabicPeriod"/>
            </a:pPr>
            <a:r>
              <a:rPr lang="en-US" sz="2400" b="0" dirty="0"/>
              <a:t>Grantees can access peer guidance and resources from the HS EPIC Center to provide background research</a:t>
            </a:r>
            <a:r>
              <a:rPr lang="en-US" sz="2400" b="0" dirty="0" smtClean="0"/>
              <a:t>.</a:t>
            </a:r>
            <a:endParaRPr sz="2400" b="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311700" y="370691"/>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sz="4000" b="0" i="0" u="none" strike="noStrike" cap="none" dirty="0" smtClean="0">
                <a:solidFill>
                  <a:schemeClr val="lt1"/>
                </a:solidFill>
                <a:latin typeface="Source Sans Pro"/>
                <a:ea typeface="Source Sans Pro"/>
                <a:cs typeface="Source Sans Pro"/>
                <a:sym typeface="Source Sans Pro"/>
              </a:rPr>
              <a:t>Speakers</a:t>
            </a:r>
            <a:endParaRPr sz="4000" b="0" i="0" u="none" strike="noStrike" cap="none" dirty="0">
              <a:solidFill>
                <a:schemeClr val="lt1"/>
              </a:solidFill>
              <a:latin typeface="Source Sans Pro"/>
              <a:ea typeface="Source Sans Pro"/>
              <a:cs typeface="Source Sans Pro"/>
              <a:sym typeface="Source Sans Pro"/>
            </a:endParaRPr>
          </a:p>
        </p:txBody>
      </p:sp>
      <p:sp>
        <p:nvSpPr>
          <p:cNvPr id="125" name="Google Shape;125;p20"/>
          <p:cNvSpPr txBox="1"/>
          <p:nvPr/>
        </p:nvSpPr>
        <p:spPr>
          <a:xfrm>
            <a:off x="64975" y="1657025"/>
            <a:ext cx="4358700" cy="4066800"/>
          </a:xfrm>
          <a:prstGeom prst="rect">
            <a:avLst/>
          </a:prstGeom>
          <a:noFill/>
          <a:ln>
            <a:noFill/>
          </a:ln>
        </p:spPr>
        <p:txBody>
          <a:bodyPr spcFirstLastPara="1" wrap="square" lIns="91425" tIns="91425" rIns="91425" bIns="91425" anchor="t" anchorCtr="0">
            <a:noAutofit/>
          </a:bodyPr>
          <a:lstStyle/>
          <a:p>
            <a:pPr marL="627062" lvl="0" indent="-398462" algn="l" rtl="0">
              <a:spcBef>
                <a:spcPts val="0"/>
              </a:spcBef>
              <a:spcAft>
                <a:spcPts val="0"/>
              </a:spcAft>
              <a:buClr>
                <a:srgbClr val="1755A5"/>
              </a:buClr>
              <a:buSzPts val="2400"/>
              <a:buFont typeface="Source Sans Pro"/>
              <a:buChar char="●"/>
            </a:pPr>
            <a:r>
              <a:rPr lang="en-US" sz="2400" b="1">
                <a:solidFill>
                  <a:srgbClr val="1755A5"/>
                </a:solidFill>
                <a:latin typeface="Source Sans Pro"/>
                <a:ea typeface="Source Sans Pro"/>
                <a:cs typeface="Source Sans Pro"/>
                <a:sym typeface="Source Sans Pro"/>
              </a:rPr>
              <a:t>California Border Healthy Start</a:t>
            </a:r>
            <a:endParaRPr sz="2400" b="1">
              <a:solidFill>
                <a:srgbClr val="1755A5"/>
              </a:solidFill>
              <a:latin typeface="Source Sans Pro"/>
              <a:ea typeface="Source Sans Pro"/>
              <a:cs typeface="Source Sans Pro"/>
              <a:sym typeface="Source Sans Pro"/>
            </a:endParaRPr>
          </a:p>
          <a:p>
            <a:pPr marL="742950" lvl="1" indent="-152400" algn="l" rtl="0">
              <a:spcBef>
                <a:spcPts val="0"/>
              </a:spcBef>
              <a:spcAft>
                <a:spcPts val="0"/>
              </a:spcAft>
              <a:buClr>
                <a:srgbClr val="1755A5"/>
              </a:buClr>
              <a:buSzPts val="2400"/>
              <a:buFont typeface="Source Sans Pro"/>
              <a:buChar char="▪"/>
            </a:pPr>
            <a:r>
              <a:rPr lang="en-US" sz="2400" i="1">
                <a:solidFill>
                  <a:schemeClr val="dk1"/>
                </a:solidFill>
                <a:latin typeface="Source Sans Pro"/>
                <a:ea typeface="Source Sans Pro"/>
                <a:cs typeface="Source Sans Pro"/>
                <a:sym typeface="Source Sans Pro"/>
              </a:rPr>
              <a:t> Lisa Bain | Project Director</a:t>
            </a:r>
            <a:endParaRPr sz="2400" i="1">
              <a:solidFill>
                <a:schemeClr val="dk1"/>
              </a:solidFill>
              <a:latin typeface="Source Sans Pro"/>
              <a:ea typeface="Source Sans Pro"/>
              <a:cs typeface="Source Sans Pro"/>
              <a:sym typeface="Source Sans Pro"/>
            </a:endParaRPr>
          </a:p>
          <a:p>
            <a:pPr marL="742950" lvl="0" indent="0" algn="l" rtl="0">
              <a:spcBef>
                <a:spcPts val="0"/>
              </a:spcBef>
              <a:spcAft>
                <a:spcPts val="0"/>
              </a:spcAft>
              <a:buNone/>
            </a:pPr>
            <a:endParaRPr sz="2400" b="1">
              <a:solidFill>
                <a:srgbClr val="1755A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a:ea typeface="Source Sans Pro"/>
              <a:cs typeface="Source Sans Pro"/>
              <a:sym typeface="Source Sans Pro"/>
            </a:endParaRPr>
          </a:p>
        </p:txBody>
      </p:sp>
      <p:pic>
        <p:nvPicPr>
          <p:cNvPr id="128" name="Google Shape;128;p20" descr="Photo of Lisa Bain"/>
          <p:cNvPicPr preferRelativeResize="0"/>
          <p:nvPr/>
        </p:nvPicPr>
        <p:blipFill>
          <a:blip r:embed="rId3">
            <a:alphaModFix/>
          </a:blip>
          <a:stretch>
            <a:fillRect/>
          </a:stretch>
        </p:blipFill>
        <p:spPr>
          <a:xfrm>
            <a:off x="1291825" y="3429000"/>
            <a:ext cx="1905000" cy="2324100"/>
          </a:xfrm>
          <a:prstGeom prst="rect">
            <a:avLst/>
          </a:prstGeom>
          <a:noFill/>
          <a:ln>
            <a:noFill/>
          </a:ln>
        </p:spPr>
      </p:pic>
      <p:sp>
        <p:nvSpPr>
          <p:cNvPr id="126" name="Google Shape;126;p20"/>
          <p:cNvSpPr txBox="1"/>
          <p:nvPr/>
        </p:nvSpPr>
        <p:spPr>
          <a:xfrm>
            <a:off x="4294925" y="1601600"/>
            <a:ext cx="4537500" cy="4066800"/>
          </a:xfrm>
          <a:prstGeom prst="rect">
            <a:avLst/>
          </a:prstGeom>
          <a:noFill/>
          <a:ln>
            <a:noFill/>
          </a:ln>
        </p:spPr>
        <p:txBody>
          <a:bodyPr spcFirstLastPara="1" wrap="square" lIns="91425" tIns="91425" rIns="91425" bIns="91425" anchor="t" anchorCtr="0">
            <a:noAutofit/>
          </a:bodyPr>
          <a:lstStyle/>
          <a:p>
            <a:pPr marL="627062" lvl="0" indent="-398462" algn="l" rtl="0">
              <a:spcBef>
                <a:spcPts val="0"/>
              </a:spcBef>
              <a:spcAft>
                <a:spcPts val="0"/>
              </a:spcAft>
              <a:buClr>
                <a:srgbClr val="1755A5"/>
              </a:buClr>
              <a:buSzPts val="2400"/>
              <a:buFont typeface="Source Sans Pro"/>
              <a:buChar char="●"/>
            </a:pPr>
            <a:r>
              <a:rPr lang="en-US" sz="2400" b="1">
                <a:solidFill>
                  <a:srgbClr val="1755A5"/>
                </a:solidFill>
                <a:latin typeface="Source Sans Pro"/>
                <a:ea typeface="Source Sans Pro"/>
                <a:cs typeface="Source Sans Pro"/>
                <a:sym typeface="Source Sans Pro"/>
              </a:rPr>
              <a:t>San Antonio Healthy Start</a:t>
            </a:r>
            <a:endParaRPr sz="2400" b="1" i="1">
              <a:solidFill>
                <a:srgbClr val="1755A5"/>
              </a:solidFill>
              <a:latin typeface="Source Sans Pro"/>
              <a:ea typeface="Source Sans Pro"/>
              <a:cs typeface="Source Sans Pro"/>
              <a:sym typeface="Source Sans Pro"/>
            </a:endParaRPr>
          </a:p>
          <a:p>
            <a:pPr marL="742950" lvl="1" indent="-152400" algn="l" rtl="0">
              <a:spcBef>
                <a:spcPts val="0"/>
              </a:spcBef>
              <a:spcAft>
                <a:spcPts val="0"/>
              </a:spcAft>
              <a:buClr>
                <a:srgbClr val="1755A5"/>
              </a:buClr>
              <a:buSzPts val="2400"/>
              <a:buFont typeface="Source Sans Pro"/>
              <a:buChar char="▪"/>
            </a:pPr>
            <a:r>
              <a:rPr lang="en-US" sz="2400" i="1">
                <a:solidFill>
                  <a:schemeClr val="dk1"/>
                </a:solidFill>
                <a:latin typeface="Source Sans Pro"/>
                <a:ea typeface="Source Sans Pro"/>
                <a:cs typeface="Source Sans Pro"/>
                <a:sym typeface="Source Sans Pro"/>
              </a:rPr>
              <a:t> James Counts | Social Services Manager	</a:t>
            </a:r>
            <a:endParaRPr sz="2400" b="1">
              <a:solidFill>
                <a:srgbClr val="1755A5"/>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a:ea typeface="Source Sans Pro"/>
              <a:cs typeface="Source Sans Pro"/>
              <a:sym typeface="Source Sans Pro"/>
            </a:endParaRPr>
          </a:p>
        </p:txBody>
      </p:sp>
      <p:pic>
        <p:nvPicPr>
          <p:cNvPr id="127" name="Google Shape;127;p20" descr="Photo of James Counts"/>
          <p:cNvPicPr preferRelativeResize="0"/>
          <p:nvPr/>
        </p:nvPicPr>
        <p:blipFill>
          <a:blip r:embed="rId4">
            <a:alphaModFix/>
          </a:blip>
          <a:stretch>
            <a:fillRect/>
          </a:stretch>
        </p:blipFill>
        <p:spPr>
          <a:xfrm>
            <a:off x="5611175" y="3069264"/>
            <a:ext cx="1905000" cy="2904886"/>
          </a:xfrm>
          <a:prstGeom prst="rect">
            <a:avLst/>
          </a:prstGeom>
          <a:noFill/>
          <a:ln>
            <a:noFill/>
          </a:ln>
        </p:spPr>
      </p:pic>
    </p:spTree>
    <p:extLst>
      <p:ext uri="{BB962C8B-B14F-4D97-AF65-F5344CB8AC3E}">
        <p14:creationId xmlns:p14="http://schemas.microsoft.com/office/powerpoint/2010/main" val="5155585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311700" y="440966"/>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sz="4000" b="0" i="0" u="none" strike="noStrike" cap="none">
                <a:solidFill>
                  <a:schemeClr val="lt1"/>
                </a:solidFill>
                <a:latin typeface="Source Sans Pro"/>
                <a:ea typeface="Source Sans Pro"/>
                <a:cs typeface="Source Sans Pro"/>
                <a:sym typeface="Source Sans Pro"/>
              </a:rPr>
              <a:t>Questions?</a:t>
            </a:r>
            <a:endParaRPr sz="4000" b="0" i="0" u="none" strike="noStrike" cap="none">
              <a:solidFill>
                <a:schemeClr val="lt1"/>
              </a:solidFill>
              <a:latin typeface="Source Sans Pro"/>
              <a:ea typeface="Source Sans Pro"/>
              <a:cs typeface="Source Sans Pro"/>
              <a:sym typeface="Source Sans Pro"/>
            </a:endParaRPr>
          </a:p>
        </p:txBody>
      </p:sp>
      <p:pic>
        <p:nvPicPr>
          <p:cNvPr id="160" name="Google Shape;160;p25" descr="Question mark graphic"/>
          <p:cNvPicPr preferRelativeResize="0"/>
          <p:nvPr/>
        </p:nvPicPr>
        <p:blipFill rotWithShape="1">
          <a:blip r:embed="rId3">
            <a:alphaModFix/>
          </a:blip>
          <a:srcRect/>
          <a:stretch/>
        </p:blipFill>
        <p:spPr>
          <a:xfrm>
            <a:off x="2590800" y="1752600"/>
            <a:ext cx="4343400" cy="4343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46" name="Google Shape;46;p8" descr="Background photo of stack of books with apple and pencil on top"/>
          <p:cNvPicPr preferRelativeResize="0"/>
          <p:nvPr/>
        </p:nvPicPr>
        <p:blipFill rotWithShape="1">
          <a:blip r:embed="rId3">
            <a:alphaModFix/>
          </a:blip>
          <a:srcRect/>
          <a:stretch/>
        </p:blipFill>
        <p:spPr>
          <a:xfrm>
            <a:off x="-76200" y="-38100"/>
            <a:ext cx="9220200" cy="6858000"/>
          </a:xfrm>
          <a:prstGeom prst="rect">
            <a:avLst/>
          </a:prstGeom>
          <a:noFill/>
          <a:ln>
            <a:noFill/>
          </a:ln>
        </p:spPr>
      </p:pic>
      <p:sp>
        <p:nvSpPr>
          <p:cNvPr id="47" name="Google Shape;47;p8"/>
          <p:cNvSpPr txBox="1">
            <a:spLocks noGrp="1"/>
          </p:cNvSpPr>
          <p:nvPr>
            <p:ph type="title"/>
          </p:nvPr>
        </p:nvSpPr>
        <p:spPr>
          <a:xfrm>
            <a:off x="311700" y="152400"/>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sz="4000" b="0" i="0" u="none" strike="noStrike" cap="none">
                <a:solidFill>
                  <a:schemeClr val="lt1"/>
                </a:solidFill>
                <a:latin typeface="Source Sans Pro"/>
                <a:ea typeface="Source Sans Pro"/>
                <a:cs typeface="Source Sans Pro"/>
                <a:sym typeface="Source Sans Pro"/>
              </a:rPr>
              <a:t>Today’s  Objectives</a:t>
            </a:r>
            <a:endParaRPr sz="4000" b="0" i="0" u="none" strike="noStrike" cap="none">
              <a:solidFill>
                <a:schemeClr val="lt1"/>
              </a:solidFill>
              <a:latin typeface="Source Sans Pro"/>
              <a:ea typeface="Source Sans Pro"/>
              <a:cs typeface="Source Sans Pro"/>
              <a:sym typeface="Source Sans Pro"/>
            </a:endParaRPr>
          </a:p>
        </p:txBody>
      </p:sp>
      <p:sp>
        <p:nvSpPr>
          <p:cNvPr id="48" name="Google Shape;48;p8"/>
          <p:cNvSpPr txBox="1">
            <a:spLocks noGrp="1"/>
          </p:cNvSpPr>
          <p:nvPr>
            <p:ph type="body" idx="1"/>
          </p:nvPr>
        </p:nvSpPr>
        <p:spPr>
          <a:xfrm>
            <a:off x="4171275" y="1083800"/>
            <a:ext cx="4661100" cy="5007900"/>
          </a:xfrm>
          <a:prstGeom prst="rect">
            <a:avLst/>
          </a:prstGeom>
          <a:noFill/>
          <a:ln>
            <a:noFill/>
          </a:ln>
        </p:spPr>
        <p:txBody>
          <a:bodyPr spcFirstLastPara="1" wrap="square" lIns="91425" tIns="91425" rIns="91425" bIns="91425" anchor="t" anchorCtr="0">
            <a:noAutofit/>
          </a:bodyPr>
          <a:lstStyle/>
          <a:p>
            <a:pPr marL="514350" marR="0" lvl="0" indent="-501650" algn="l" rtl="0">
              <a:lnSpc>
                <a:spcPct val="100000"/>
              </a:lnSpc>
              <a:spcBef>
                <a:spcPts val="800"/>
              </a:spcBef>
              <a:spcAft>
                <a:spcPts val="0"/>
              </a:spcAft>
              <a:buClr>
                <a:schemeClr val="lt1"/>
              </a:buClr>
              <a:buSzPts val="2200"/>
              <a:buFont typeface="Arial"/>
              <a:buAutoNum type="arabicPeriod"/>
            </a:pPr>
            <a:r>
              <a:rPr lang="en-US" sz="2200" b="0">
                <a:solidFill>
                  <a:schemeClr val="lt1"/>
                </a:solidFill>
              </a:rPr>
              <a:t>Understand the major functionality of some of the most commonly-used electronic data systems for Healthy Start grantees</a:t>
            </a:r>
            <a:endParaRPr sz="2200" b="0">
              <a:solidFill>
                <a:schemeClr val="lt1"/>
              </a:solidFill>
            </a:endParaRPr>
          </a:p>
          <a:p>
            <a:pPr marL="514350" marR="0" lvl="0" indent="-501650" algn="l" rtl="0">
              <a:lnSpc>
                <a:spcPct val="100000"/>
              </a:lnSpc>
              <a:spcBef>
                <a:spcPts val="800"/>
              </a:spcBef>
              <a:spcAft>
                <a:spcPts val="0"/>
              </a:spcAft>
              <a:buClr>
                <a:schemeClr val="lt1"/>
              </a:buClr>
              <a:buSzPts val="2200"/>
              <a:buFont typeface="Arial"/>
              <a:buAutoNum type="arabicPeriod"/>
            </a:pPr>
            <a:r>
              <a:rPr lang="en-US" sz="2200" b="0">
                <a:solidFill>
                  <a:schemeClr val="lt1"/>
                </a:solidFill>
              </a:rPr>
              <a:t>Identify which platforms grantees are interested in learning more about, either through the discussion groups or directly from the vendor</a:t>
            </a:r>
            <a:endParaRPr sz="2200" b="0">
              <a:solidFill>
                <a:schemeClr val="lt1"/>
              </a:solidFill>
            </a:endParaRPr>
          </a:p>
          <a:p>
            <a:pPr marL="514350" marR="0" lvl="0" indent="-501650" algn="l" rtl="0">
              <a:lnSpc>
                <a:spcPct val="100000"/>
              </a:lnSpc>
              <a:spcBef>
                <a:spcPts val="800"/>
              </a:spcBef>
              <a:spcAft>
                <a:spcPts val="0"/>
              </a:spcAft>
              <a:buClr>
                <a:schemeClr val="lt1"/>
              </a:buClr>
              <a:buSzPts val="2200"/>
              <a:buFont typeface="Arial"/>
              <a:buAutoNum type="arabicPeriod"/>
            </a:pPr>
            <a:r>
              <a:rPr lang="en-US" sz="2200" b="0">
                <a:solidFill>
                  <a:schemeClr val="lt1"/>
                </a:solidFill>
              </a:rPr>
              <a:t>Identify the types of questions or features grantees would  like to explore further in selecting an electronic data system</a:t>
            </a:r>
            <a:r>
              <a:rPr lang="en-US" sz="2400" b="0">
                <a:solidFill>
                  <a:schemeClr val="lt1"/>
                </a:solidFill>
              </a:rPr>
              <a:t/>
            </a:r>
            <a:br>
              <a:rPr lang="en-US" sz="2400" b="0">
                <a:solidFill>
                  <a:schemeClr val="lt1"/>
                </a:solidFill>
              </a:rPr>
            </a:br>
            <a:endParaRPr sz="3200" b="1" i="0" u="none" strike="noStrike" cap="none">
              <a:solidFill>
                <a:srgbClr val="1755A5"/>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9"/>
          <p:cNvSpPr txBox="1">
            <a:spLocks noGrp="1"/>
          </p:cNvSpPr>
          <p:nvPr>
            <p:ph type="ctrTitle"/>
          </p:nvPr>
        </p:nvSpPr>
        <p:spPr>
          <a:xfrm>
            <a:off x="63387" y="304800"/>
            <a:ext cx="8699700" cy="147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1755A5"/>
              </a:buClr>
              <a:buSzPts val="3600"/>
              <a:buFont typeface="Source Sans Pro"/>
              <a:buNone/>
            </a:pPr>
            <a:r>
              <a:rPr lang="en-US" sz="3600"/>
              <a:t>Background</a:t>
            </a:r>
            <a:endParaRPr sz="3600" b="0" i="0" u="none" strike="noStrike" cap="none">
              <a:solidFill>
                <a:srgbClr val="1755A5"/>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311700" y="370691"/>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a:t>Why now?</a:t>
            </a:r>
            <a:endParaRPr sz="4000" b="0" i="0" u="none" strike="noStrike" cap="none">
              <a:solidFill>
                <a:schemeClr val="lt1"/>
              </a:solidFill>
              <a:latin typeface="Source Sans Pro"/>
              <a:ea typeface="Source Sans Pro"/>
              <a:cs typeface="Source Sans Pro"/>
              <a:sym typeface="Source Sans Pro"/>
            </a:endParaRPr>
          </a:p>
        </p:txBody>
      </p:sp>
      <p:sp>
        <p:nvSpPr>
          <p:cNvPr id="59" name="Google Shape;59;p10"/>
          <p:cNvSpPr txBox="1">
            <a:spLocks noGrp="1"/>
          </p:cNvSpPr>
          <p:nvPr>
            <p:ph type="body" idx="1"/>
          </p:nvPr>
        </p:nvSpPr>
        <p:spPr>
          <a:xfrm>
            <a:off x="910750" y="1536625"/>
            <a:ext cx="7459200" cy="45552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1755A5"/>
              </a:buClr>
              <a:buSzPts val="2400"/>
              <a:buFont typeface="Source Sans Pro"/>
              <a:buChar char="●"/>
            </a:pPr>
            <a:r>
              <a:rPr lang="en-US" sz="2400" b="0"/>
              <a:t>HS EPIC Electronic Screening Tool (aka Survey Gizmo) will be phased out and  shut down on March 31, 2019.</a:t>
            </a:r>
            <a:endParaRPr sz="2400" b="0"/>
          </a:p>
          <a:p>
            <a:pPr marL="342900" marR="0" lvl="0" indent="-342900" algn="l" rtl="0">
              <a:lnSpc>
                <a:spcPct val="100000"/>
              </a:lnSpc>
              <a:spcBef>
                <a:spcPts val="0"/>
              </a:spcBef>
              <a:spcAft>
                <a:spcPts val="0"/>
              </a:spcAft>
              <a:buClr>
                <a:srgbClr val="1755A5"/>
              </a:buClr>
              <a:buSzPts val="2400"/>
              <a:buFont typeface="Source Sans Pro"/>
              <a:buChar char="●"/>
            </a:pPr>
            <a:r>
              <a:rPr lang="en-US" sz="2400" b="0"/>
              <a:t>New funding cycle</a:t>
            </a:r>
            <a:endParaRPr sz="2400" b="0"/>
          </a:p>
          <a:p>
            <a:pPr marL="342900" marR="0" lvl="0" indent="-342900" algn="l" rtl="0">
              <a:lnSpc>
                <a:spcPct val="100000"/>
              </a:lnSpc>
              <a:spcBef>
                <a:spcPts val="0"/>
              </a:spcBef>
              <a:spcAft>
                <a:spcPts val="0"/>
              </a:spcAft>
              <a:buClr>
                <a:srgbClr val="1755A5"/>
              </a:buClr>
              <a:buSzPts val="2400"/>
              <a:buFont typeface="Source Sans Pro"/>
              <a:buChar char="●"/>
            </a:pPr>
            <a:r>
              <a:rPr lang="en-US" sz="2400" b="0"/>
              <a:t>Opportunity for HS programs to learn from current users about their experience using systems</a:t>
            </a:r>
            <a:endParaRPr sz="2400" b="0"/>
          </a:p>
          <a:p>
            <a:pPr marL="342900" marR="0" lvl="0" indent="0" algn="l" rtl="0">
              <a:lnSpc>
                <a:spcPct val="100000"/>
              </a:lnSpc>
              <a:spcBef>
                <a:spcPts val="0"/>
              </a:spcBef>
              <a:spcAft>
                <a:spcPts val="0"/>
              </a:spcAft>
              <a:buNone/>
            </a:pPr>
            <a:endParaRPr sz="2400" b="0"/>
          </a:p>
          <a:p>
            <a:pPr marL="342900" marR="0" lvl="0" indent="0" algn="l" rtl="0">
              <a:lnSpc>
                <a:spcPct val="100000"/>
              </a:lnSpc>
              <a:spcBef>
                <a:spcPts val="0"/>
              </a:spcBef>
              <a:spcAft>
                <a:spcPts val="0"/>
              </a:spcAft>
              <a:buNone/>
            </a:pPr>
            <a:endParaRPr sz="2400" b="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311700" y="370691"/>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a:t>Platform Selection Process</a:t>
            </a:r>
            <a:endParaRPr sz="4000" b="0" i="0" u="none" strike="noStrike" cap="none">
              <a:solidFill>
                <a:schemeClr val="lt1"/>
              </a:solidFill>
              <a:latin typeface="Source Sans Pro"/>
              <a:ea typeface="Source Sans Pro"/>
              <a:cs typeface="Source Sans Pro"/>
              <a:sym typeface="Source Sans Pro"/>
            </a:endParaRPr>
          </a:p>
        </p:txBody>
      </p:sp>
      <p:sp>
        <p:nvSpPr>
          <p:cNvPr id="65" name="Google Shape;65;p11"/>
          <p:cNvSpPr txBox="1">
            <a:spLocks noGrp="1"/>
          </p:cNvSpPr>
          <p:nvPr>
            <p:ph type="body" idx="1"/>
          </p:nvPr>
        </p:nvSpPr>
        <p:spPr>
          <a:xfrm>
            <a:off x="774150" y="1536625"/>
            <a:ext cx="7595700" cy="45552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1755A5"/>
              </a:buClr>
              <a:buSzPts val="2400"/>
              <a:buFont typeface="Source Sans Pro"/>
              <a:buChar char="●"/>
            </a:pPr>
            <a:r>
              <a:rPr lang="en-US" sz="2400" b="0"/>
              <a:t>Platforms featured today selected based on grantee feedback.</a:t>
            </a:r>
            <a:endParaRPr sz="2400" b="0"/>
          </a:p>
          <a:p>
            <a:pPr marL="914400" marR="0" lvl="1" indent="-381000" algn="l" rtl="0">
              <a:lnSpc>
                <a:spcPct val="100000"/>
              </a:lnSpc>
              <a:spcBef>
                <a:spcPts val="0"/>
              </a:spcBef>
              <a:spcAft>
                <a:spcPts val="0"/>
              </a:spcAft>
              <a:buSzPts val="2400"/>
              <a:buChar char="▪"/>
            </a:pPr>
            <a:r>
              <a:rPr lang="en-US" sz="2400"/>
              <a:t>CoIIN survey to understand platforms in use</a:t>
            </a:r>
            <a:endParaRPr sz="2400"/>
          </a:p>
          <a:p>
            <a:pPr marL="914400" marR="0" lvl="1" indent="-381000" algn="l" rtl="0">
              <a:lnSpc>
                <a:spcPct val="100000"/>
              </a:lnSpc>
              <a:spcBef>
                <a:spcPts val="0"/>
              </a:spcBef>
              <a:spcAft>
                <a:spcPts val="0"/>
              </a:spcAft>
              <a:buSzPts val="2400"/>
              <a:buChar char="▪"/>
            </a:pPr>
            <a:r>
              <a:rPr lang="en-US" sz="2400"/>
              <a:t>Phone interviews with current EST users to gauge interest in various platforms</a:t>
            </a:r>
            <a:endParaRPr sz="2400"/>
          </a:p>
          <a:p>
            <a:pPr marL="342900" marR="0" lvl="0" indent="-342900" algn="l" rtl="0">
              <a:lnSpc>
                <a:spcPct val="100000"/>
              </a:lnSpc>
              <a:spcBef>
                <a:spcPts val="0"/>
              </a:spcBef>
              <a:spcAft>
                <a:spcPts val="0"/>
              </a:spcAft>
              <a:buClr>
                <a:srgbClr val="1755A5"/>
              </a:buClr>
              <a:buSzPts val="2400"/>
              <a:buFont typeface="Source Sans Pro"/>
              <a:buChar char="●"/>
            </a:pPr>
            <a:r>
              <a:rPr lang="en-US" sz="2400"/>
              <a:t>Inclusion in this webinar is NOT an endorsement of any one platform or vendor; nor is it to be construed as a recommendation or giving any preferential treatment.</a:t>
            </a:r>
            <a:endParaRPr sz="2400"/>
          </a:p>
          <a:p>
            <a:pPr marL="342900" marR="0" lvl="0" indent="-342900" algn="l" rtl="0">
              <a:lnSpc>
                <a:spcPct val="100000"/>
              </a:lnSpc>
              <a:spcBef>
                <a:spcPts val="0"/>
              </a:spcBef>
              <a:spcAft>
                <a:spcPts val="0"/>
              </a:spcAft>
              <a:buClr>
                <a:srgbClr val="1755A5"/>
              </a:buClr>
              <a:buSzPts val="2400"/>
              <a:buFont typeface="Source Sans Pro"/>
              <a:buChar char="●"/>
            </a:pPr>
            <a:r>
              <a:rPr lang="en-US" sz="2400" b="0"/>
              <a:t>Onus remains with grantees to fully vet best vendor for their purposes.</a:t>
            </a:r>
            <a:endParaRPr sz="2400" b="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311700" y="370691"/>
            <a:ext cx="85206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Source Sans Pro"/>
              <a:buNone/>
            </a:pPr>
            <a:r>
              <a:rPr lang="en-US"/>
              <a:t>Other Supports Available</a:t>
            </a:r>
            <a:endParaRPr sz="4000" b="0" i="0" u="none" strike="noStrike" cap="none">
              <a:solidFill>
                <a:schemeClr val="lt1"/>
              </a:solidFill>
              <a:latin typeface="Source Sans Pro"/>
              <a:ea typeface="Source Sans Pro"/>
              <a:cs typeface="Source Sans Pro"/>
              <a:sym typeface="Source Sans Pro"/>
            </a:endParaRPr>
          </a:p>
        </p:txBody>
      </p:sp>
      <p:sp>
        <p:nvSpPr>
          <p:cNvPr id="71" name="Google Shape;71;p1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p>
            <a:pPr marL="482600" lvl="0" indent="-457200">
              <a:buSzPts val="2400"/>
              <a:buFont typeface="Arial"/>
              <a:buChar char="●"/>
            </a:pPr>
            <a:r>
              <a:rPr lang="en-US" sz="2400" b="0" dirty="0" smtClean="0"/>
              <a:t>Who </a:t>
            </a:r>
            <a:r>
              <a:rPr lang="en-US" sz="2400" b="0" dirty="0"/>
              <a:t>is interested in follow up discussion groups, and for which platforms?</a:t>
            </a:r>
          </a:p>
          <a:p>
            <a:pPr lvl="1" indent="-381000">
              <a:spcBef>
                <a:spcPts val="0"/>
              </a:spcBef>
              <a:buSzPts val="2400"/>
            </a:pPr>
            <a:r>
              <a:rPr lang="en-US" sz="2400" dirty="0" err="1"/>
              <a:t>REDCap</a:t>
            </a:r>
            <a:endParaRPr lang="en-US" sz="2400" dirty="0"/>
          </a:p>
          <a:p>
            <a:pPr lvl="1" indent="-381000">
              <a:spcBef>
                <a:spcPts val="0"/>
              </a:spcBef>
              <a:buSzPts val="2400"/>
            </a:pPr>
            <a:r>
              <a:rPr lang="en-US" sz="2400" dirty="0" err="1"/>
              <a:t>ChallengerSoft</a:t>
            </a:r>
            <a:endParaRPr lang="en-US" sz="2400" dirty="0"/>
          </a:p>
          <a:p>
            <a:pPr lvl="1" indent="-381000">
              <a:spcBef>
                <a:spcPts val="0"/>
              </a:spcBef>
              <a:buSzPts val="2400"/>
            </a:pPr>
            <a:r>
              <a:rPr lang="en-US" sz="2400" dirty="0" err="1"/>
              <a:t>GoBeyond</a:t>
            </a:r>
            <a:r>
              <a:rPr lang="en-US" sz="2400" dirty="0"/>
              <a:t> / </a:t>
            </a:r>
            <a:r>
              <a:rPr lang="en-US" sz="2400" dirty="0" err="1"/>
              <a:t>WellFamily</a:t>
            </a:r>
            <a:endParaRPr lang="en-US" sz="2400" dirty="0"/>
          </a:p>
          <a:p>
            <a:pPr lvl="1" indent="-381000">
              <a:spcBef>
                <a:spcPts val="0"/>
              </a:spcBef>
              <a:buSzPts val="2400"/>
            </a:pPr>
            <a:r>
              <a:rPr lang="en-US" sz="2400" dirty="0"/>
              <a:t>Social Solutions | ETO or Apricot</a:t>
            </a:r>
          </a:p>
          <a:p>
            <a:pPr lvl="1" indent="-381000">
              <a:spcBef>
                <a:spcPts val="0"/>
              </a:spcBef>
              <a:buSzPts val="2400"/>
            </a:pPr>
            <a:r>
              <a:rPr lang="en-US" sz="2400" dirty="0"/>
              <a:t>Peer Place</a:t>
            </a:r>
          </a:p>
          <a:p>
            <a:pPr lvl="1" indent="-381000">
              <a:spcBef>
                <a:spcPts val="0"/>
              </a:spcBef>
              <a:buSzPts val="2400"/>
            </a:pPr>
            <a:r>
              <a:rPr lang="en-US" sz="2400" dirty="0" smtClean="0"/>
              <a:t>Others?</a:t>
            </a:r>
            <a:endParaRPr lang="en-US" sz="2400" dirty="0"/>
          </a:p>
          <a:p>
            <a:pPr marL="342900" marR="0" lvl="0" indent="-342900" algn="l" rtl="0">
              <a:lnSpc>
                <a:spcPct val="100000"/>
              </a:lnSpc>
              <a:spcBef>
                <a:spcPts val="0"/>
              </a:spcBef>
              <a:spcAft>
                <a:spcPts val="0"/>
              </a:spcAft>
              <a:buClr>
                <a:srgbClr val="1755A5"/>
              </a:buClr>
              <a:buSzPts val="2400"/>
              <a:buFont typeface="Source Sans Pro"/>
              <a:buChar char="●"/>
            </a:pPr>
            <a:endParaRPr sz="2400" b="0" dirty="0"/>
          </a:p>
        </p:txBody>
      </p:sp>
    </p:spTree>
  </p:cSld>
  <p:clrMapOvr>
    <a:masterClrMapping/>
  </p:clrMapOvr>
</p:sld>
</file>

<file path=ppt/theme/theme1.xml><?xml version="1.0" encoding="utf-8"?>
<a:theme xmlns:a="http://schemas.openxmlformats.org/drawingml/2006/main" name="healthystartt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ACCESS Blu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5755</Words>
  <Application>Microsoft Office PowerPoint</Application>
  <PresentationFormat>On-screen Show (4:3)</PresentationFormat>
  <Paragraphs>419</Paragraphs>
  <Slides>40</Slides>
  <Notes>40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40</vt:i4>
      </vt:variant>
    </vt:vector>
  </HeadingPairs>
  <TitlesOfParts>
    <vt:vector size="53" baseType="lpstr">
      <vt:lpstr>Source Sans Pro</vt:lpstr>
      <vt:lpstr>Wingdings</vt:lpstr>
      <vt:lpstr>Noto Sans Symbols</vt:lpstr>
      <vt:lpstr>Calibri</vt:lpstr>
      <vt:lpstr>Calibri Light</vt:lpstr>
      <vt:lpstr>Courier New</vt:lpstr>
      <vt:lpstr>Georgia</vt:lpstr>
      <vt:lpstr>Helvetica</vt:lpstr>
      <vt:lpstr>Arial</vt:lpstr>
      <vt:lpstr>healthystartteme</vt:lpstr>
      <vt:lpstr>Custom Design</vt:lpstr>
      <vt:lpstr>2_Custom Design</vt:lpstr>
      <vt:lpstr>3_Custom Design</vt:lpstr>
      <vt:lpstr>Moving On: Supporting the Transition From the Electronic Screening Tool</vt:lpstr>
      <vt:lpstr>Speakers</vt:lpstr>
      <vt:lpstr>Speakers</vt:lpstr>
      <vt:lpstr>Speakers</vt:lpstr>
      <vt:lpstr>Today’s  Objectives</vt:lpstr>
      <vt:lpstr>Background</vt:lpstr>
      <vt:lpstr>Why now?</vt:lpstr>
      <vt:lpstr>Platform Selection Process</vt:lpstr>
      <vt:lpstr>Other Supports Available</vt:lpstr>
      <vt:lpstr>Access Community Health Network  Westside Healthy Start (WHS) &amp;  Research Electronic Data Capture (REDCap)</vt:lpstr>
      <vt:lpstr>Outline</vt:lpstr>
      <vt:lpstr>REDCap Overview</vt:lpstr>
      <vt:lpstr>REDCap Overview - Security </vt:lpstr>
      <vt:lpstr>REDCap Project Development</vt:lpstr>
      <vt:lpstr>REDCap Project Development - Set Up</vt:lpstr>
      <vt:lpstr>REDCap Project Development </vt:lpstr>
      <vt:lpstr>REDCap Project Development - Field Validation</vt:lpstr>
      <vt:lpstr>REDCap Project Development - Branching Logic</vt:lpstr>
      <vt:lpstr>Project Development – Adapting Screening Tools Using Branching Logic</vt:lpstr>
      <vt:lpstr>REDCap Project Development – Other Features</vt:lpstr>
      <vt:lpstr>Data Entry</vt:lpstr>
      <vt:lpstr>Data Entry – Demographic Form</vt:lpstr>
      <vt:lpstr>Data Entry – Case Management Perspective </vt:lpstr>
      <vt:lpstr>REDCap Reporting</vt:lpstr>
      <vt:lpstr>REDCap Reporting - Features</vt:lpstr>
      <vt:lpstr>REDCap Exporting Data</vt:lpstr>
      <vt:lpstr>HSMED Upload – Instrument Selection</vt:lpstr>
      <vt:lpstr>HSMED Upload – Instrument Selection</vt:lpstr>
      <vt:lpstr>HSMED Upload – Exporting Syntax</vt:lpstr>
      <vt:lpstr>HSMED Upload – Data Processing </vt:lpstr>
      <vt:lpstr>HSMED Upload – Data Processing Continued</vt:lpstr>
      <vt:lpstr>Conclusion</vt:lpstr>
      <vt:lpstr>Contact Information</vt:lpstr>
      <vt:lpstr>ChallengerSoft</vt:lpstr>
      <vt:lpstr>ChallengerSoft | Overview</vt:lpstr>
      <vt:lpstr>ChallengerSoft | Integration with HS</vt:lpstr>
      <vt:lpstr>ChallengerSoft | Pros / Cons</vt:lpstr>
      <vt:lpstr>ChallengerSoft | Pros / Cons</vt:lpstr>
      <vt:lpstr>Key Takeaways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On: Supporting the Transition From the Electronic Screening Tool</dc:title>
  <dc:creator>HRSA;EPIC Center</dc:creator>
  <cp:lastModifiedBy>Maria Walawender</cp:lastModifiedBy>
  <cp:revision>10</cp:revision>
  <dcterms:modified xsi:type="dcterms:W3CDTF">2018-10-25T20:29:55Z</dcterms:modified>
  <cp:category>screening, screening tool, transition</cp:category>
</cp:coreProperties>
</file>